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982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autoAdjust="0"/>
    <p:restoredTop sz="94624" autoAdjust="0"/>
  </p:normalViewPr>
  <p:slideViewPr>
    <p:cSldViewPr>
      <p:cViewPr varScale="1">
        <p:scale>
          <a:sx n="69" d="100"/>
          <a:sy n="69" d="100"/>
        </p:scale>
        <p:origin x="-140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AC3937-B104-4EAA-8B1B-E2575380D6CF}" type="datetimeFigureOut">
              <a:rPr lang="el-GR" smtClean="0"/>
              <a:pPr/>
              <a:t>18/1/2015</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1E7A6C-8C99-4E99-AA9D-E553BE8C7037}"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C1E7A6C-8C99-4E99-AA9D-E553BE8C7037}" type="slidenum">
              <a:rPr lang="el-GR" smtClean="0"/>
              <a:pPr/>
              <a:t>1</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2F866C2D-2E4B-48B1-98F0-247114C9D610}" type="datetimeFigureOut">
              <a:rPr lang="el-GR" smtClean="0"/>
              <a:pPr/>
              <a:t>18/1/2015</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2AA20BFE-5EAC-46B7-8496-5FA3A0320FF4}"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866C2D-2E4B-48B1-98F0-247114C9D610}" type="datetimeFigureOut">
              <a:rPr lang="el-GR" smtClean="0"/>
              <a:pPr/>
              <a:t>18/1/2015</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A20BFE-5EAC-46B7-8496-5FA3A0320FF4}"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itcmed.com/" TargetMode="External"/><Relationship Id="rId3" Type="http://schemas.openxmlformats.org/officeDocument/2006/relationships/hyperlink" Target="http://pointofcare.net/" TargetMode="External"/><Relationship Id="rId7" Type="http://schemas.openxmlformats.org/officeDocument/2006/relationships/hyperlink" Target="http://www.eekx-kb.gr/" TargetMode="External"/><Relationship Id="rId2" Type="http://schemas.openxmlformats.org/officeDocument/2006/relationships/hyperlink" Target="https://biotech-ntua.wikispaces.com/" TargetMode="External"/><Relationship Id="rId1" Type="http://schemas.openxmlformats.org/officeDocument/2006/relationships/slideLayout" Target="../slideLayouts/slideLayout7.xml"/><Relationship Id="rId6" Type="http://schemas.openxmlformats.org/officeDocument/2006/relationships/hyperlink" Target="http://www.fannin.eu/" TargetMode="External"/><Relationship Id="rId11" Type="http://schemas.openxmlformats.org/officeDocument/2006/relationships/image" Target="../media/image20.jpeg"/><Relationship Id="rId5" Type="http://schemas.openxmlformats.org/officeDocument/2006/relationships/hyperlink" Target="http://globalhealth.mit.edu/" TargetMode="External"/><Relationship Id="rId10" Type="http://schemas.openxmlformats.org/officeDocument/2006/relationships/hyperlink" Target="http://www.rsc.org/" TargetMode="External"/><Relationship Id="rId4" Type="http://schemas.openxmlformats.org/officeDocument/2006/relationships/hyperlink" Target="http://en.wikipedia.org/" TargetMode="External"/><Relationship Id="rId9" Type="http://schemas.openxmlformats.org/officeDocument/2006/relationships/hyperlink" Target="http://www.ncbi.nlm.nih.gov/"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80528" y="1484784"/>
            <a:ext cx="9646840" cy="792088"/>
          </a:xfrm>
        </p:spPr>
        <p:txBody>
          <a:bodyPr>
            <a:normAutofit fontScale="90000"/>
          </a:bodyPr>
          <a:lstStyle/>
          <a:p>
            <a:r>
              <a:rPr lang="en-US" dirty="0" smtClean="0"/>
              <a:t>Point-of-care Devices for Diagnostics</a:t>
            </a:r>
            <a:r>
              <a:rPr lang="en-US" sz="3200" dirty="0" smtClean="0"/>
              <a:t/>
            </a:r>
            <a:br>
              <a:rPr lang="en-US" sz="3200" dirty="0" smtClean="0"/>
            </a:br>
            <a:r>
              <a:rPr lang="en-US" sz="3200" dirty="0" smtClean="0"/>
              <a:t/>
            </a:r>
            <a:br>
              <a:rPr lang="en-US" sz="3200" dirty="0" smtClean="0"/>
            </a:br>
            <a:r>
              <a:rPr lang="el-GR" dirty="0" smtClean="0"/>
              <a:t/>
            </a:r>
            <a:br>
              <a:rPr lang="el-GR" dirty="0" smtClean="0"/>
            </a:br>
            <a:r>
              <a:rPr lang="el-GR" dirty="0" smtClean="0"/>
              <a:t/>
            </a:r>
            <a:br>
              <a:rPr lang="el-GR" dirty="0" smtClean="0"/>
            </a:br>
            <a:r>
              <a:rPr lang="el-GR" dirty="0" smtClean="0"/>
              <a:t/>
            </a:r>
            <a:br>
              <a:rPr lang="el-GR" dirty="0" smtClean="0"/>
            </a:br>
            <a:endParaRPr lang="el-GR" dirty="0"/>
          </a:p>
        </p:txBody>
      </p:sp>
      <p:sp>
        <p:nvSpPr>
          <p:cNvPr id="3" name="2 - Υπότιτλος"/>
          <p:cNvSpPr>
            <a:spLocks noGrp="1"/>
          </p:cNvSpPr>
          <p:nvPr>
            <p:ph type="subTitle" idx="1"/>
          </p:nvPr>
        </p:nvSpPr>
        <p:spPr>
          <a:xfrm>
            <a:off x="179512" y="4869160"/>
            <a:ext cx="8964488" cy="1752600"/>
          </a:xfrm>
        </p:spPr>
        <p:txBody>
          <a:bodyPr>
            <a:normAutofit fontScale="92500"/>
          </a:bodyPr>
          <a:lstStyle/>
          <a:p>
            <a:r>
              <a:rPr lang="el-GR" dirty="0" smtClean="0">
                <a:solidFill>
                  <a:schemeClr val="tx1"/>
                </a:solidFill>
              </a:rPr>
              <a:t>Δούναβη </a:t>
            </a:r>
            <a:r>
              <a:rPr lang="el-GR" dirty="0" err="1" smtClean="0">
                <a:solidFill>
                  <a:schemeClr val="tx1"/>
                </a:solidFill>
              </a:rPr>
              <a:t>Λουίζα</a:t>
            </a:r>
            <a:r>
              <a:rPr lang="el-GR" dirty="0" smtClean="0">
                <a:solidFill>
                  <a:schemeClr val="tx1"/>
                </a:solidFill>
              </a:rPr>
              <a:t>-Ελπίδα</a:t>
            </a:r>
          </a:p>
          <a:p>
            <a:r>
              <a:rPr lang="el-GR" dirty="0" smtClean="0">
                <a:solidFill>
                  <a:schemeClr val="tx1"/>
                </a:solidFill>
              </a:rPr>
              <a:t>9ο Εξάμηνο Κατασκευαστών Μηχανολόγων Μηχανικών</a:t>
            </a:r>
          </a:p>
          <a:p>
            <a:r>
              <a:rPr lang="el-GR" dirty="0" smtClean="0">
                <a:solidFill>
                  <a:schemeClr val="tx1"/>
                </a:solidFill>
              </a:rPr>
              <a:t>02110020</a:t>
            </a:r>
          </a:p>
          <a:p>
            <a:endParaRPr lang="el-GR" dirty="0"/>
          </a:p>
        </p:txBody>
      </p:sp>
      <p:pic>
        <p:nvPicPr>
          <p:cNvPr id="1026" name="Picture 2"/>
          <p:cNvPicPr>
            <a:picLocks noChangeAspect="1" noChangeArrowheads="1"/>
          </p:cNvPicPr>
          <p:nvPr/>
        </p:nvPicPr>
        <p:blipFill>
          <a:blip r:embed="rId3" cstate="print"/>
          <a:srcRect/>
          <a:stretch>
            <a:fillRect/>
          </a:stretch>
        </p:blipFill>
        <p:spPr bwMode="auto">
          <a:xfrm>
            <a:off x="755576" y="908720"/>
            <a:ext cx="7618413" cy="38100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5355312"/>
          </a:xfrm>
          <a:prstGeom prst="rect">
            <a:avLst/>
          </a:prstGeom>
        </p:spPr>
        <p:txBody>
          <a:bodyPr wrap="square">
            <a:spAutoFit/>
          </a:bodyPr>
          <a:lstStyle/>
          <a:p>
            <a:r>
              <a:rPr lang="el-GR" dirty="0" smtClean="0"/>
              <a:t>Η δοκιµασία </a:t>
            </a:r>
            <a:r>
              <a:rPr lang="el-GR" b="1" dirty="0" smtClean="0">
                <a:solidFill>
                  <a:srgbClr val="FF0000"/>
                </a:solidFill>
              </a:rPr>
              <a:t>HEMOCHRON Jr. ACT-LR </a:t>
            </a:r>
            <a:r>
              <a:rPr lang="el-GR" dirty="0" smtClean="0"/>
              <a:t>χρησιµοποιεί έναν ενεργοποιητή Celite λόγω της άριστης</a:t>
            </a:r>
          </a:p>
          <a:p>
            <a:r>
              <a:rPr lang="el-GR" dirty="0" smtClean="0"/>
              <a:t>ευαισθησίας του στην ηπαρίνη. Η δοκιµασία παρουσιάζει γραµµικότητα σε συγκεντρώσεις ηπαρίνης έως </a:t>
            </a:r>
            <a:r>
              <a:rPr lang="el-GR" u="sng" dirty="0" smtClean="0"/>
              <a:t>2,5 </a:t>
            </a:r>
            <a:r>
              <a:rPr lang="el-GR" u="sng" dirty="0" smtClean="0"/>
              <a:t>μονάδες </a:t>
            </a:r>
            <a:r>
              <a:rPr lang="el-GR" u="sng" dirty="0" smtClean="0"/>
              <a:t>ηπαρίνης ανά </a:t>
            </a:r>
            <a:r>
              <a:rPr lang="el-GR" u="sng" dirty="0" err="1" smtClean="0"/>
              <a:t>mL</a:t>
            </a:r>
            <a:r>
              <a:rPr lang="el-GR" u="sng" dirty="0" smtClean="0"/>
              <a:t> αίµατος.</a:t>
            </a:r>
          </a:p>
          <a:p>
            <a:r>
              <a:rPr lang="el-GR" dirty="0" smtClean="0"/>
              <a:t>Η </a:t>
            </a:r>
            <a:r>
              <a:rPr lang="el-GR" dirty="0" smtClean="0"/>
              <a:t>δοκιµασία </a:t>
            </a:r>
            <a:r>
              <a:rPr lang="el-GR" b="1" dirty="0" smtClean="0">
                <a:solidFill>
                  <a:srgbClr val="109820"/>
                </a:solidFill>
              </a:rPr>
              <a:t>HEMOCHRON Jr. APTT </a:t>
            </a:r>
            <a:r>
              <a:rPr lang="el-GR" dirty="0" smtClean="0"/>
              <a:t>μετράει </a:t>
            </a:r>
            <a:r>
              <a:rPr lang="el-GR" dirty="0" smtClean="0"/>
              <a:t>τον </a:t>
            </a:r>
            <a:r>
              <a:rPr lang="el-GR" dirty="0" smtClean="0">
                <a:solidFill>
                  <a:srgbClr val="109820"/>
                </a:solidFill>
              </a:rPr>
              <a:t>ενδογενή πηκτικό </a:t>
            </a:r>
            <a:r>
              <a:rPr lang="el-GR" dirty="0" smtClean="0">
                <a:solidFill>
                  <a:srgbClr val="109820"/>
                </a:solidFill>
              </a:rPr>
              <a:t>μηχανισμό </a:t>
            </a:r>
            <a:r>
              <a:rPr lang="el-GR" dirty="0" smtClean="0"/>
              <a:t>και αφορά όλους τους παράγοντες πήξεως εκτός από </a:t>
            </a:r>
            <a:r>
              <a:rPr lang="el-GR" dirty="0" smtClean="0"/>
              <a:t>τους VII </a:t>
            </a:r>
            <a:r>
              <a:rPr lang="el-GR" dirty="0" smtClean="0"/>
              <a:t>και III (ιστικός παράγοντας). </a:t>
            </a:r>
            <a:r>
              <a:rPr lang="el-GR" dirty="0" smtClean="0"/>
              <a:t>Η </a:t>
            </a:r>
            <a:r>
              <a:rPr lang="el-GR" dirty="0" smtClean="0"/>
              <a:t>δοκιµασία </a:t>
            </a:r>
            <a:r>
              <a:rPr lang="el-GR" dirty="0" smtClean="0"/>
              <a:t>αυτή</a:t>
            </a:r>
            <a:endParaRPr lang="el-GR" dirty="0" smtClean="0"/>
          </a:p>
          <a:p>
            <a:r>
              <a:rPr lang="el-GR" dirty="0" smtClean="0"/>
              <a:t>έχει διαμορφωθεί </a:t>
            </a:r>
            <a:r>
              <a:rPr lang="el-GR" dirty="0" smtClean="0"/>
              <a:t>έτσι που να παρέχει άριστη ευαισθησία στην ηπαρίνη σε συγκεντρώσεις </a:t>
            </a:r>
            <a:r>
              <a:rPr lang="el-GR" u="sng" dirty="0" smtClean="0"/>
              <a:t>ηπαρίνης έως 1,5 </a:t>
            </a:r>
            <a:r>
              <a:rPr lang="el-GR" u="sng" dirty="0" smtClean="0"/>
              <a:t>μονάδες  </a:t>
            </a:r>
            <a:r>
              <a:rPr lang="el-GR" dirty="0" smtClean="0"/>
              <a:t>ανά </a:t>
            </a:r>
            <a:r>
              <a:rPr lang="el-GR" dirty="0" err="1" smtClean="0"/>
              <a:t>mL</a:t>
            </a:r>
            <a:r>
              <a:rPr lang="el-GR" dirty="0" smtClean="0"/>
              <a:t> αίµατος. </a:t>
            </a:r>
            <a:endParaRPr lang="el-GR" dirty="0" smtClean="0"/>
          </a:p>
          <a:p>
            <a:r>
              <a:rPr lang="el-GR" dirty="0" smtClean="0"/>
              <a:t>Η </a:t>
            </a:r>
            <a:r>
              <a:rPr lang="el-GR" dirty="0" smtClean="0"/>
              <a:t>δοκιµασία </a:t>
            </a:r>
            <a:r>
              <a:rPr lang="el-GR" b="1" dirty="0" smtClean="0">
                <a:solidFill>
                  <a:srgbClr val="0070C0"/>
                </a:solidFill>
              </a:rPr>
              <a:t>HEMOCHRON Jr. APTT Citrate </a:t>
            </a:r>
            <a:r>
              <a:rPr lang="el-GR" b="1" dirty="0" smtClean="0">
                <a:solidFill>
                  <a:srgbClr val="0070C0"/>
                </a:solidFill>
              </a:rPr>
              <a:t> </a:t>
            </a:r>
            <a:r>
              <a:rPr lang="el-GR" dirty="0" smtClean="0"/>
              <a:t>εκτελεί </a:t>
            </a:r>
            <a:r>
              <a:rPr lang="el-GR" dirty="0" smtClean="0"/>
              <a:t>την ίδια </a:t>
            </a:r>
            <a:r>
              <a:rPr lang="el-GR" dirty="0" smtClean="0"/>
              <a:t>μέτρηση όπως </a:t>
            </a:r>
            <a:r>
              <a:rPr lang="el-GR" dirty="0" smtClean="0"/>
              <a:t>η δοκιµασία APTT, χρησιµοποιώντας </a:t>
            </a:r>
            <a:r>
              <a:rPr lang="el-GR" dirty="0" smtClean="0"/>
              <a:t>ένα δείγµα </a:t>
            </a:r>
            <a:r>
              <a:rPr lang="el-GR" u="sng" dirty="0" smtClean="0"/>
              <a:t>ολικού αίµατος µε κιτρικά άλατα</a:t>
            </a:r>
            <a:r>
              <a:rPr lang="el-GR" dirty="0" smtClean="0"/>
              <a:t>.</a:t>
            </a:r>
          </a:p>
          <a:p>
            <a:r>
              <a:rPr lang="el-GR" dirty="0" smtClean="0"/>
              <a:t>Η δοκιµασία </a:t>
            </a:r>
            <a:r>
              <a:rPr lang="el-GR" b="1" dirty="0" smtClean="0">
                <a:solidFill>
                  <a:srgbClr val="7030A0"/>
                </a:solidFill>
              </a:rPr>
              <a:t>HEMOCHRON Jr. PT </a:t>
            </a:r>
            <a:r>
              <a:rPr lang="el-GR" dirty="0" smtClean="0"/>
              <a:t>μετράει τον </a:t>
            </a:r>
            <a:r>
              <a:rPr lang="el-GR" dirty="0" smtClean="0">
                <a:solidFill>
                  <a:srgbClr val="7030A0"/>
                </a:solidFill>
              </a:rPr>
              <a:t>εξωγενή πηκτικό </a:t>
            </a:r>
            <a:r>
              <a:rPr lang="el-GR" dirty="0" smtClean="0">
                <a:solidFill>
                  <a:srgbClr val="7030A0"/>
                </a:solidFill>
              </a:rPr>
              <a:t>μηχανισμό </a:t>
            </a:r>
            <a:r>
              <a:rPr lang="el-GR" dirty="0" smtClean="0"/>
              <a:t>και είναι ευαίσθητη στους παράγοντες της πήξεως VII, X, V, II </a:t>
            </a:r>
            <a:r>
              <a:rPr lang="el-GR" dirty="0" smtClean="0"/>
              <a:t>και στο ινωδογόνο</a:t>
            </a:r>
            <a:r>
              <a:rPr lang="el-GR" dirty="0" smtClean="0"/>
              <a:t>. </a:t>
            </a:r>
            <a:endParaRPr lang="el-GR" dirty="0" smtClean="0"/>
          </a:p>
          <a:p>
            <a:r>
              <a:rPr lang="el-GR" i="1" dirty="0" smtClean="0"/>
              <a:t>Τα </a:t>
            </a:r>
            <a:r>
              <a:rPr lang="el-GR" i="1" dirty="0" smtClean="0"/>
              <a:t>αποτελέσµατα PT ενδέχεται να είναι µη φυσιολογικά σε ασθενείς µε ηπατική νόσο ή ανεπάρκεια βιταμίνης </a:t>
            </a:r>
            <a:r>
              <a:rPr lang="el-GR" i="1" dirty="0" smtClean="0"/>
              <a:t>K. </a:t>
            </a:r>
            <a:r>
              <a:rPr lang="el-GR" dirty="0" smtClean="0"/>
              <a:t>Η </a:t>
            </a:r>
            <a:r>
              <a:rPr lang="el-GR" dirty="0" smtClean="0"/>
              <a:t>δοκιµασία PT είναι ένα </a:t>
            </a:r>
            <a:r>
              <a:rPr lang="el-GR" dirty="0" smtClean="0"/>
              <a:t>μοναδοποιημένο σύστηµα δοκιμασιών </a:t>
            </a:r>
            <a:r>
              <a:rPr lang="el-GR" dirty="0" smtClean="0"/>
              <a:t>που χρησιµοποιεί </a:t>
            </a:r>
            <a:r>
              <a:rPr lang="el-GR" u="sng" dirty="0" smtClean="0"/>
              <a:t>θροµβοπλαστίνη υψηλής </a:t>
            </a:r>
            <a:r>
              <a:rPr lang="el-GR" u="sng" dirty="0" smtClean="0"/>
              <a:t>ευαισθησίας </a:t>
            </a:r>
            <a:r>
              <a:rPr lang="el-GR" dirty="0" smtClean="0"/>
              <a:t>για βελτιωµένη ειδικότητα και ευαισθησία.</a:t>
            </a:r>
          </a:p>
          <a:p>
            <a:r>
              <a:rPr lang="el-GR" dirty="0" smtClean="0"/>
              <a:t>Η δοκιµασία </a:t>
            </a:r>
            <a:r>
              <a:rPr lang="el-GR" b="1" dirty="0" smtClean="0">
                <a:solidFill>
                  <a:schemeClr val="accent6">
                    <a:lumMod val="75000"/>
                  </a:schemeClr>
                </a:solidFill>
              </a:rPr>
              <a:t>HEMOCHRON Jr. PT Citrate </a:t>
            </a:r>
            <a:r>
              <a:rPr lang="el-GR" dirty="0" smtClean="0"/>
              <a:t>εκτελεί την ίδια </a:t>
            </a:r>
            <a:r>
              <a:rPr lang="el-GR" dirty="0" smtClean="0"/>
              <a:t>μέτρηση </a:t>
            </a:r>
            <a:r>
              <a:rPr lang="el-GR" dirty="0" smtClean="0"/>
              <a:t>όπως η δοκιµασία PT, χρησιµοποιώντας ένα δείγµα </a:t>
            </a:r>
            <a:r>
              <a:rPr lang="el-GR" u="sng" dirty="0" smtClean="0"/>
              <a:t>ολικού αίµατος µε κιτρικά άλατα.</a:t>
            </a:r>
          </a:p>
          <a:p>
            <a:r>
              <a:rPr lang="el-GR" dirty="0" smtClean="0"/>
              <a:t/>
            </a:r>
            <a:br>
              <a:rPr lang="el-GR" dirty="0" smtClean="0"/>
            </a:br>
            <a:endParaRPr lang="el-GR" dirty="0"/>
          </a:p>
        </p:txBody>
      </p:sp>
      <p:pic>
        <p:nvPicPr>
          <p:cNvPr id="2050" name="Picture 2"/>
          <p:cNvPicPr>
            <a:picLocks noChangeAspect="1" noChangeArrowheads="1"/>
          </p:cNvPicPr>
          <p:nvPr/>
        </p:nvPicPr>
        <p:blipFill>
          <a:blip r:embed="rId2" cstate="print"/>
          <a:srcRect/>
          <a:stretch>
            <a:fillRect/>
          </a:stretch>
        </p:blipFill>
        <p:spPr bwMode="auto">
          <a:xfrm>
            <a:off x="179512" y="4797152"/>
            <a:ext cx="5797101" cy="182751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6740307"/>
          </a:xfrm>
          <a:prstGeom prst="rect">
            <a:avLst/>
          </a:prstGeom>
        </p:spPr>
        <p:txBody>
          <a:bodyPr wrap="square">
            <a:spAutoFit/>
          </a:bodyPr>
          <a:lstStyle/>
          <a:p>
            <a:r>
              <a:rPr lang="el-GR" b="1" dirty="0" smtClean="0"/>
              <a:t>ΑΡΧΕΣ </a:t>
            </a:r>
            <a:r>
              <a:rPr lang="el-GR" b="1" dirty="0" smtClean="0"/>
              <a:t>ΛΕΙΤΟΥΡΓΙΑΣ</a:t>
            </a:r>
          </a:p>
          <a:p>
            <a:endParaRPr lang="el-GR" dirty="0" smtClean="0"/>
          </a:p>
          <a:p>
            <a:pPr>
              <a:buFont typeface="Arial" pitchFamily="34" charset="0"/>
              <a:buChar char="•"/>
            </a:pPr>
            <a:r>
              <a:rPr lang="el-GR" dirty="0" smtClean="0"/>
              <a:t>Το σύστηµα </a:t>
            </a:r>
            <a:r>
              <a:rPr lang="el-GR" dirty="0" smtClean="0"/>
              <a:t>HEMOCHRON </a:t>
            </a:r>
            <a:r>
              <a:rPr lang="el-GR" dirty="0" smtClean="0"/>
              <a:t>Jr. Signature+ παρέχει πολλές λειτουργίες για διευκόλυνση της χρήσης και </a:t>
            </a:r>
            <a:r>
              <a:rPr lang="el-GR" dirty="0" smtClean="0"/>
              <a:t>αξιοπιστία, συμπεριλαμβανομένου </a:t>
            </a:r>
            <a:r>
              <a:rPr lang="el-GR" dirty="0" smtClean="0"/>
              <a:t>ενός </a:t>
            </a:r>
            <a:r>
              <a:rPr lang="el-GR" b="1" dirty="0" smtClean="0"/>
              <a:t>συστήµατος ανίχνευσης θρόµβων </a:t>
            </a:r>
            <a:r>
              <a:rPr lang="el-GR" dirty="0" smtClean="0"/>
              <a:t>που </a:t>
            </a:r>
            <a:r>
              <a:rPr lang="el-GR" dirty="0" smtClean="0"/>
              <a:t>έχει κατοχυρωθεί µε δίπλωµα ευρεσιτεχνίας, µια </a:t>
            </a:r>
            <a:r>
              <a:rPr lang="el-GR" b="1" dirty="0" smtClean="0"/>
              <a:t>μονάδα αποθήκευσης</a:t>
            </a:r>
          </a:p>
          <a:p>
            <a:r>
              <a:rPr lang="el-GR" b="1" dirty="0" smtClean="0"/>
              <a:t>δεδοµένων</a:t>
            </a:r>
            <a:r>
              <a:rPr lang="el-GR" dirty="0" smtClean="0"/>
              <a:t>, </a:t>
            </a:r>
            <a:r>
              <a:rPr lang="el-GR" b="1" dirty="0" smtClean="0"/>
              <a:t>διασυνδέσεις</a:t>
            </a:r>
            <a:r>
              <a:rPr lang="el-GR" dirty="0" smtClean="0"/>
              <a:t> για εργαστηριακό υπολογιστή ή και εκτυπωτή και έναν έµµορφο </a:t>
            </a:r>
            <a:r>
              <a:rPr lang="el-GR" b="1" dirty="0" smtClean="0"/>
              <a:t>πίνακα διεπαφής χρήστη</a:t>
            </a:r>
            <a:r>
              <a:rPr lang="el-GR" dirty="0" smtClean="0"/>
              <a:t>.</a:t>
            </a:r>
          </a:p>
          <a:p>
            <a:pPr>
              <a:buFont typeface="Arial" pitchFamily="34" charset="0"/>
              <a:buChar char="•"/>
            </a:pPr>
            <a:r>
              <a:rPr lang="el-GR" dirty="0" smtClean="0"/>
              <a:t>Το σύστηµα </a:t>
            </a:r>
            <a:r>
              <a:rPr lang="el-GR" dirty="0" smtClean="0"/>
              <a:t>μετράει χρόνους </a:t>
            </a:r>
            <a:r>
              <a:rPr lang="el-GR" dirty="0" smtClean="0"/>
              <a:t>πήξεως ολικού αίµατος χρησιµοποιώντας </a:t>
            </a:r>
            <a:r>
              <a:rPr lang="el-GR" b="1" dirty="0" smtClean="0"/>
              <a:t>αναλώσιµες κυβέτες </a:t>
            </a:r>
            <a:r>
              <a:rPr lang="el-GR" dirty="0" smtClean="0"/>
              <a:t>μιας χρήσης. Κάθε </a:t>
            </a:r>
            <a:r>
              <a:rPr lang="el-GR" dirty="0" smtClean="0"/>
              <a:t>κυβέτα περιέχει όλα τα απαραίτητα αντιδραστήρια για µια</a:t>
            </a:r>
          </a:p>
          <a:p>
            <a:r>
              <a:rPr lang="el-GR" dirty="0" smtClean="0"/>
              <a:t>συγκεκριµένη δοκιµασία.</a:t>
            </a:r>
          </a:p>
          <a:p>
            <a:pPr>
              <a:buFont typeface="Arial" pitchFamily="34" charset="0"/>
              <a:buChar char="•"/>
            </a:pPr>
            <a:r>
              <a:rPr lang="el-GR" dirty="0" smtClean="0"/>
              <a:t>Ο χειριστής </a:t>
            </a:r>
            <a:r>
              <a:rPr lang="el-GR" u="sng" dirty="0" smtClean="0"/>
              <a:t>εισάγει µια κυβέτα </a:t>
            </a:r>
            <a:r>
              <a:rPr lang="el-GR" dirty="0" smtClean="0"/>
              <a:t>για την δοκιµασία στο όργανο και κατόπιν εισάγει </a:t>
            </a:r>
            <a:r>
              <a:rPr lang="el-GR" u="sng" dirty="0" smtClean="0"/>
              <a:t>πληροφορίες</a:t>
            </a:r>
            <a:r>
              <a:rPr lang="el-GR" dirty="0" smtClean="0"/>
              <a:t> για το δείγµα (αν είναι επιθυµητό).</a:t>
            </a:r>
          </a:p>
          <a:p>
            <a:r>
              <a:rPr lang="el-GR" dirty="0" smtClean="0"/>
              <a:t>Αφού η κυβέτα </a:t>
            </a:r>
            <a:r>
              <a:rPr lang="el-GR" u="sng" dirty="0" smtClean="0"/>
              <a:t>θερµανθεί σε 37 °C ±1,0 °C</a:t>
            </a:r>
            <a:r>
              <a:rPr lang="el-GR" dirty="0" smtClean="0"/>
              <a:t>, το όργανο </a:t>
            </a:r>
            <a:r>
              <a:rPr lang="el-GR" u="sng" dirty="0" smtClean="0"/>
              <a:t>ηχεί</a:t>
            </a:r>
            <a:r>
              <a:rPr lang="el-GR" dirty="0" smtClean="0"/>
              <a:t>,</a:t>
            </a:r>
          </a:p>
          <a:p>
            <a:r>
              <a:rPr lang="el-GR" dirty="0" smtClean="0"/>
              <a:t>σηµαίνοντας στον χειριστή ότι </a:t>
            </a:r>
            <a:r>
              <a:rPr lang="el-GR" dirty="0" smtClean="0"/>
              <a:t>μπορεί να </a:t>
            </a:r>
            <a:r>
              <a:rPr lang="el-GR" dirty="0" smtClean="0"/>
              <a:t>προστεθεί στην κυβέτα ένα δείγµα αίµατος και να ξεκινήσει η </a:t>
            </a:r>
            <a:r>
              <a:rPr lang="el-GR" dirty="0" smtClean="0"/>
              <a:t>δοκιµασία. Ο </a:t>
            </a:r>
            <a:r>
              <a:rPr lang="el-GR" dirty="0" smtClean="0"/>
              <a:t>χειριστής κατόπιν </a:t>
            </a:r>
            <a:r>
              <a:rPr lang="el-GR" u="sng" dirty="0" smtClean="0"/>
              <a:t>τοποθετεί µια σταγόνα αίµατος </a:t>
            </a:r>
            <a:r>
              <a:rPr lang="el-GR" dirty="0" smtClean="0"/>
              <a:t>στην υποδοχή </a:t>
            </a:r>
            <a:r>
              <a:rPr lang="el-GR" dirty="0" smtClean="0"/>
              <a:t>δείγματος </a:t>
            </a:r>
            <a:r>
              <a:rPr lang="el-GR" dirty="0" smtClean="0"/>
              <a:t>της κυβέτας και πιέζει το πλήκτρο START. </a:t>
            </a:r>
          </a:p>
          <a:p>
            <a:r>
              <a:rPr lang="el-GR" dirty="0" smtClean="0"/>
              <a:t>Το όργανο </a:t>
            </a:r>
            <a:r>
              <a:rPr lang="el-GR" dirty="0" smtClean="0"/>
              <a:t>μετράει </a:t>
            </a:r>
            <a:r>
              <a:rPr lang="el-GR" dirty="0" smtClean="0"/>
              <a:t>τον </a:t>
            </a:r>
            <a:r>
              <a:rPr lang="el-GR" u="sng" dirty="0" smtClean="0"/>
              <a:t>απαιτούµενο όγκο αίµατος </a:t>
            </a:r>
            <a:r>
              <a:rPr lang="el-GR" dirty="0" smtClean="0"/>
              <a:t>και αυτόµατα </a:t>
            </a:r>
            <a:r>
              <a:rPr lang="el-GR" dirty="0" smtClean="0"/>
              <a:t>τον μετακινεί </a:t>
            </a:r>
            <a:r>
              <a:rPr lang="el-GR" dirty="0" smtClean="0"/>
              <a:t>στο </a:t>
            </a:r>
            <a:r>
              <a:rPr lang="el-GR" dirty="0" smtClean="0"/>
              <a:t>δοκιμαστικό </a:t>
            </a:r>
            <a:r>
              <a:rPr lang="el-GR" dirty="0" smtClean="0"/>
              <a:t>κανάλι της κυβέτας, όπου αναµιγνύεται µε άλλα </a:t>
            </a:r>
            <a:r>
              <a:rPr lang="el-GR" dirty="0" smtClean="0"/>
              <a:t>αντιδραστήρια. Μετά </a:t>
            </a:r>
            <a:r>
              <a:rPr lang="el-GR" dirty="0" smtClean="0"/>
              <a:t>την ανάµιξη µε το αντιδραστήριο, το δείγµα </a:t>
            </a:r>
            <a:r>
              <a:rPr lang="el-GR" u="sng" dirty="0" smtClean="0"/>
              <a:t>μετακινείται </a:t>
            </a:r>
            <a:r>
              <a:rPr lang="el-GR" u="sng" dirty="0" smtClean="0"/>
              <a:t>πίσω και εµπρός </a:t>
            </a:r>
            <a:r>
              <a:rPr lang="el-GR" dirty="0" smtClean="0"/>
              <a:t>µε προκαθορισµένο ρυθµό εντός του καναλιού δοκιµασίας και παρακολουθείται για τον σχηµατισµό θρόµβου. </a:t>
            </a:r>
          </a:p>
          <a:p>
            <a:r>
              <a:rPr lang="el-GR" dirty="0" smtClean="0"/>
              <a:t>Το δοκιµαστικό κανάλι </a:t>
            </a:r>
            <a:r>
              <a:rPr lang="el-GR" u="sng" dirty="0" smtClean="0"/>
              <a:t>διατηρείται στους 37 °C ±1,0 °C </a:t>
            </a:r>
            <a:r>
              <a:rPr lang="el-GR" dirty="0" smtClean="0"/>
              <a:t>κατά την</a:t>
            </a:r>
          </a:p>
          <a:p>
            <a:r>
              <a:rPr lang="el-GR" dirty="0" smtClean="0"/>
              <a:t>δοκιµασία. </a:t>
            </a:r>
            <a:r>
              <a:rPr lang="el-GR" dirty="0" smtClean="0"/>
              <a:t>Ο ρυθµός μετακίνησης του δείγµατος παρακολουθείται από µια σειρά οπτικών ανιχνευτών LED που είναι ευθυγραµµισµένοι µε το δοκιµαστικό κανάλι. </a:t>
            </a:r>
          </a:p>
          <a:p>
            <a:endParaRPr lang="el-G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6740307"/>
          </a:xfrm>
          <a:prstGeom prst="rect">
            <a:avLst/>
          </a:prstGeom>
        </p:spPr>
        <p:txBody>
          <a:bodyPr wrap="square">
            <a:spAutoFit/>
          </a:bodyPr>
          <a:lstStyle/>
          <a:p>
            <a:r>
              <a:rPr lang="el-GR" dirty="0" smtClean="0"/>
              <a:t>Όταν το αίµα πήξει, η ροή του </a:t>
            </a:r>
            <a:r>
              <a:rPr lang="el-GR" dirty="0" smtClean="0"/>
              <a:t>δείγµατος αίµατος </a:t>
            </a:r>
            <a:r>
              <a:rPr lang="el-GR" dirty="0" smtClean="0"/>
              <a:t>εντός του δοκιµαστικού καναλιού εµποδίζεται, ελαττώνοντας το ρυθµό ροής αυτού </a:t>
            </a:r>
            <a:r>
              <a:rPr lang="el-GR" dirty="0" smtClean="0"/>
              <a:t>μεταξύ </a:t>
            </a:r>
            <a:r>
              <a:rPr lang="el-GR" dirty="0" smtClean="0"/>
              <a:t>των οπτικών ανιχνευτών.</a:t>
            </a:r>
          </a:p>
          <a:p>
            <a:r>
              <a:rPr lang="el-GR" b="1" dirty="0" smtClean="0"/>
              <a:t>Αυτή η ελάττωση της ροής κάτω από µια προκαθορισµένη τιµή σηµαίνει στο όργανο ότι σχηµατίστηκε θρόµβος. </a:t>
            </a:r>
            <a:endParaRPr lang="el-GR" b="1" dirty="0" smtClean="0"/>
          </a:p>
          <a:p>
            <a:endParaRPr lang="el-GR" b="1" dirty="0" smtClean="0"/>
          </a:p>
          <a:p>
            <a:r>
              <a:rPr lang="el-GR" dirty="0" smtClean="0"/>
              <a:t>Το όργανο εκπέµπει επίσης έναν </a:t>
            </a:r>
            <a:r>
              <a:rPr lang="el-GR" u="sng" dirty="0" smtClean="0"/>
              <a:t>ακουστό ήχο </a:t>
            </a:r>
            <a:r>
              <a:rPr lang="el-GR" u="sng" dirty="0" smtClean="0"/>
              <a:t>όταν συµβεί οσχηµατισµός </a:t>
            </a:r>
            <a:r>
              <a:rPr lang="el-GR" u="sng" dirty="0" smtClean="0"/>
              <a:t>θρόµβου</a:t>
            </a:r>
            <a:r>
              <a:rPr lang="el-GR" dirty="0" smtClean="0"/>
              <a:t>, υποδεικνύοντας το τέλος της δοκιµασίας. Ένας </a:t>
            </a:r>
            <a:r>
              <a:rPr lang="el-GR" b="1" dirty="0" smtClean="0"/>
              <a:t>εσωτερικός χρονοδιακόπτης </a:t>
            </a:r>
            <a:r>
              <a:rPr lang="el-GR" dirty="0" smtClean="0"/>
              <a:t>μετράει </a:t>
            </a:r>
            <a:r>
              <a:rPr lang="el-GR" dirty="0" smtClean="0"/>
              <a:t>τον χρόνο που παρήλθε </a:t>
            </a:r>
            <a:r>
              <a:rPr lang="el-GR" dirty="0" smtClean="0"/>
              <a:t>μεταξύ της </a:t>
            </a:r>
            <a:r>
              <a:rPr lang="el-GR" dirty="0" smtClean="0"/>
              <a:t>έναρξης της δοκιµασίας και του σχηµατισµού θρόµβου.</a:t>
            </a:r>
          </a:p>
          <a:p>
            <a:r>
              <a:rPr lang="el-GR" dirty="0" smtClean="0"/>
              <a:t>Κατά την δοκιµασία, απεικονίζεται ο χρόνος πήξεως ολικού αίµατος (σε</a:t>
            </a:r>
          </a:p>
          <a:p>
            <a:r>
              <a:rPr lang="el-GR" dirty="0" smtClean="0"/>
              <a:t>δευτερόλεπτα). </a:t>
            </a:r>
            <a:endParaRPr lang="el-GR" dirty="0" smtClean="0"/>
          </a:p>
          <a:p>
            <a:endParaRPr lang="el-GR" dirty="0" smtClean="0"/>
          </a:p>
          <a:p>
            <a:r>
              <a:rPr lang="el-GR" dirty="0" smtClean="0"/>
              <a:t>Τα </a:t>
            </a:r>
            <a:r>
              <a:rPr lang="el-GR" b="1" dirty="0" smtClean="0"/>
              <a:t>αποτελέσµατα</a:t>
            </a:r>
            <a:r>
              <a:rPr lang="el-GR" dirty="0" smtClean="0"/>
              <a:t> </a:t>
            </a:r>
            <a:r>
              <a:rPr lang="el-GR" dirty="0" smtClean="0">
                <a:solidFill>
                  <a:srgbClr val="C00000"/>
                </a:solidFill>
              </a:rPr>
              <a:t>APTT και APTT Citrate </a:t>
            </a:r>
            <a:r>
              <a:rPr lang="el-GR" dirty="0" smtClean="0"/>
              <a:t>απεικονίζονται ως τιµές ισοδύναµου πλάσµατος (</a:t>
            </a:r>
            <a:r>
              <a:rPr lang="el-GR" dirty="0" smtClean="0">
                <a:solidFill>
                  <a:srgbClr val="C00000"/>
                </a:solidFill>
              </a:rPr>
              <a:t>PE</a:t>
            </a:r>
            <a:r>
              <a:rPr lang="el-GR" dirty="0" smtClean="0"/>
              <a:t>) και τα αποτελέσµατα </a:t>
            </a:r>
            <a:r>
              <a:rPr lang="el-GR" dirty="0" smtClean="0">
                <a:solidFill>
                  <a:srgbClr val="109820"/>
                </a:solidFill>
              </a:rPr>
              <a:t>PT και PT </a:t>
            </a:r>
            <a:r>
              <a:rPr lang="el-GR" dirty="0" smtClean="0">
                <a:solidFill>
                  <a:srgbClr val="109820"/>
                </a:solidFill>
              </a:rPr>
              <a:t> Citrate </a:t>
            </a:r>
            <a:r>
              <a:rPr lang="el-GR" dirty="0" smtClean="0"/>
              <a:t>απεικονίζονται ως τιµές ∆ιεθνούς οµαλοποιηµένου πηλίκου </a:t>
            </a:r>
            <a:r>
              <a:rPr lang="el-GR" dirty="0" smtClean="0">
                <a:solidFill>
                  <a:srgbClr val="109820"/>
                </a:solidFill>
              </a:rPr>
              <a:t>(INR) και PE</a:t>
            </a:r>
            <a:r>
              <a:rPr lang="el-GR" dirty="0" smtClean="0"/>
              <a:t>. Τα αποτελέσµατα </a:t>
            </a:r>
            <a:r>
              <a:rPr lang="el-GR" dirty="0" smtClean="0">
                <a:solidFill>
                  <a:srgbClr val="0070C0"/>
                </a:solidFill>
              </a:rPr>
              <a:t>ACT+ και ACT-LR </a:t>
            </a:r>
            <a:r>
              <a:rPr lang="el-GR" dirty="0" smtClean="0"/>
              <a:t>απεικονίζονται ως χρόνος ισοδύναµου </a:t>
            </a:r>
            <a:r>
              <a:rPr lang="el-GR" dirty="0" smtClean="0">
                <a:solidFill>
                  <a:srgbClr val="0070C0"/>
                </a:solidFill>
              </a:rPr>
              <a:t>Celite ACT</a:t>
            </a:r>
            <a:r>
              <a:rPr lang="el-GR" dirty="0" smtClean="0">
                <a:solidFill>
                  <a:srgbClr val="0070C0"/>
                </a:solidFill>
              </a:rPr>
              <a:t>.</a:t>
            </a:r>
          </a:p>
          <a:p>
            <a:endParaRPr lang="el-GR" dirty="0" smtClean="0">
              <a:solidFill>
                <a:srgbClr val="0070C0"/>
              </a:solidFill>
            </a:endParaRPr>
          </a:p>
          <a:p>
            <a:r>
              <a:rPr lang="el-GR" i="1" dirty="0" smtClean="0"/>
              <a:t>Τα αποτελέσµατα θα παραµείνουν στην οθόνη </a:t>
            </a:r>
            <a:endParaRPr lang="el-GR" i="1" dirty="0" smtClean="0"/>
          </a:p>
          <a:p>
            <a:r>
              <a:rPr lang="el-GR" i="1" dirty="0" smtClean="0"/>
              <a:t>ενόσω </a:t>
            </a:r>
            <a:r>
              <a:rPr lang="el-GR" i="1" dirty="0" smtClean="0"/>
              <a:t>η κυβέτα παραµένει στο όργανο.</a:t>
            </a:r>
          </a:p>
          <a:p>
            <a:r>
              <a:rPr lang="el-GR" i="1" dirty="0" smtClean="0"/>
              <a:t>Το αποτέλεσµα </a:t>
            </a:r>
            <a:r>
              <a:rPr lang="el-GR" i="1" dirty="0" smtClean="0"/>
              <a:t>μπορεί να </a:t>
            </a:r>
            <a:r>
              <a:rPr lang="el-GR" i="1" dirty="0" smtClean="0"/>
              <a:t>εκτυπωθεί αυτόµατα </a:t>
            </a:r>
            <a:endParaRPr lang="el-GR" i="1" dirty="0" smtClean="0"/>
          </a:p>
          <a:p>
            <a:r>
              <a:rPr lang="el-GR" i="1" dirty="0" smtClean="0"/>
              <a:t>μαζί </a:t>
            </a:r>
            <a:r>
              <a:rPr lang="el-GR" i="1" dirty="0" smtClean="0"/>
              <a:t>µε την ώρα και ηµεροµηνία εκτέλεσης της </a:t>
            </a:r>
            <a:endParaRPr lang="el-GR" i="1" dirty="0" smtClean="0"/>
          </a:p>
          <a:p>
            <a:r>
              <a:rPr lang="el-GR" i="1" dirty="0" smtClean="0"/>
              <a:t>δοκιµασίας, το </a:t>
            </a:r>
            <a:r>
              <a:rPr lang="el-GR" i="1" dirty="0" smtClean="0"/>
              <a:t>ID ασθενούς, το ID του χειριστή </a:t>
            </a:r>
            <a:endParaRPr lang="el-GR" i="1" dirty="0" smtClean="0"/>
          </a:p>
          <a:p>
            <a:r>
              <a:rPr lang="el-GR" i="1" dirty="0" smtClean="0"/>
              <a:t>και </a:t>
            </a:r>
            <a:r>
              <a:rPr lang="el-GR" i="1" dirty="0" smtClean="0"/>
              <a:t>άλλες  </a:t>
            </a:r>
            <a:r>
              <a:rPr lang="el-GR" i="1" dirty="0" smtClean="0"/>
              <a:t>πληροφορίες</a:t>
            </a:r>
            <a:r>
              <a:rPr lang="el-GR" i="1" dirty="0" smtClean="0"/>
              <a:t>, αν έχουν εισαχθεί.</a:t>
            </a:r>
          </a:p>
          <a:p>
            <a:r>
              <a:rPr lang="el-GR" i="1" dirty="0" smtClean="0"/>
              <a:t>Το αποτέλεσµα </a:t>
            </a:r>
            <a:r>
              <a:rPr lang="el-GR" i="1" dirty="0" smtClean="0"/>
              <a:t>αποθηκεύεται επίσης σε </a:t>
            </a:r>
            <a:endParaRPr lang="el-GR" i="1" dirty="0" smtClean="0"/>
          </a:p>
          <a:p>
            <a:r>
              <a:rPr lang="el-GR" i="1" dirty="0" smtClean="0"/>
              <a:t>εσωτερική </a:t>
            </a:r>
            <a:r>
              <a:rPr lang="el-GR" i="1" dirty="0" smtClean="0"/>
              <a:t>βάση δεδοµένων</a:t>
            </a:r>
            <a:r>
              <a:rPr lang="el-GR" i="1" dirty="0" smtClean="0"/>
              <a:t>.</a:t>
            </a:r>
            <a:endParaRPr lang="el-GR" i="1" dirty="0" smtClean="0"/>
          </a:p>
        </p:txBody>
      </p:sp>
      <p:pic>
        <p:nvPicPr>
          <p:cNvPr id="3074" name="Picture 2"/>
          <p:cNvPicPr>
            <a:picLocks noChangeAspect="1" noChangeArrowheads="1"/>
          </p:cNvPicPr>
          <p:nvPr/>
        </p:nvPicPr>
        <p:blipFill>
          <a:blip r:embed="rId2" cstate="print"/>
          <a:srcRect/>
          <a:stretch>
            <a:fillRect/>
          </a:stretch>
        </p:blipFill>
        <p:spPr bwMode="auto">
          <a:xfrm>
            <a:off x="5436096" y="4135513"/>
            <a:ext cx="3707904" cy="272248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179512" y="260648"/>
            <a:ext cx="4627766" cy="461665"/>
          </a:xfrm>
          <a:prstGeom prst="rect">
            <a:avLst/>
          </a:prstGeom>
        </p:spPr>
        <p:txBody>
          <a:bodyPr wrap="square">
            <a:spAutoFit/>
          </a:bodyPr>
          <a:lstStyle/>
          <a:p>
            <a:r>
              <a:rPr lang="en-US" sz="2400" b="1" u="sng" dirty="0" smtClean="0"/>
              <a:t>Άλλες συσκεύες Point of care</a:t>
            </a:r>
            <a:r>
              <a:rPr lang="en-US" b="1" u="sng" dirty="0" smtClean="0"/>
              <a:t>:</a:t>
            </a:r>
            <a:endParaRPr lang="en-US" dirty="0"/>
          </a:p>
        </p:txBody>
      </p:sp>
      <p:sp>
        <p:nvSpPr>
          <p:cNvPr id="3" name="2 - Ορθογώνιο"/>
          <p:cNvSpPr/>
          <p:nvPr/>
        </p:nvSpPr>
        <p:spPr>
          <a:xfrm>
            <a:off x="251520" y="908720"/>
            <a:ext cx="5292080" cy="5570756"/>
          </a:xfrm>
          <a:prstGeom prst="rect">
            <a:avLst/>
          </a:prstGeom>
        </p:spPr>
        <p:txBody>
          <a:bodyPr wrap="square">
            <a:spAutoFit/>
          </a:bodyPr>
          <a:lstStyle/>
          <a:p>
            <a:pPr>
              <a:buFont typeface="Arial" pitchFamily="34" charset="0"/>
              <a:buChar char="•"/>
            </a:pPr>
            <a:r>
              <a:rPr lang="el-GR" b="1" dirty="0" smtClean="0"/>
              <a:t>i-STAT® 1 </a:t>
            </a:r>
            <a:r>
              <a:rPr lang="el-GR" b="1" dirty="0" smtClean="0"/>
              <a:t>System</a:t>
            </a:r>
          </a:p>
          <a:p>
            <a:endParaRPr lang="el-GR" dirty="0" smtClean="0"/>
          </a:p>
          <a:p>
            <a:r>
              <a:rPr lang="el-GR" sz="2000" dirty="0" smtClean="0"/>
              <a:t>Χρησιμοποιείται για καρδιολογικές </a:t>
            </a:r>
            <a:r>
              <a:rPr lang="el-GR" sz="2000" dirty="0" smtClean="0"/>
              <a:t>εξετάσεις, πήξη, </a:t>
            </a:r>
            <a:r>
              <a:rPr lang="el-GR" sz="2000" dirty="0" smtClean="0"/>
              <a:t>εξετάσεις αερίων αίματος , ηλεκτρολυτών και χημικές δοκιμές σε ένα φορητό χειρός σύστημα με τη χρήση κασετών</a:t>
            </a:r>
            <a:r>
              <a:rPr lang="el-GR" sz="2000" dirty="0" smtClean="0"/>
              <a:t>.</a:t>
            </a:r>
          </a:p>
          <a:p>
            <a:endParaRPr lang="el-GR" sz="2000" dirty="0" smtClean="0"/>
          </a:p>
          <a:p>
            <a:r>
              <a:rPr lang="el-GR" sz="2000" dirty="0" smtClean="0"/>
              <a:t>Περιλαμβάνει </a:t>
            </a:r>
            <a:r>
              <a:rPr lang="el-GR" sz="2000" dirty="0" smtClean="0"/>
              <a:t>18 διαφορετικά προρυθμισμένα φυσίγγυα που το καθένα εκτελεί αυτόματα μετρήσεις για ένα σημείο πριν την ανάλυση των δειγμάτων του ασθενούς. </a:t>
            </a:r>
            <a:endParaRPr lang="el-GR" sz="2000" dirty="0" smtClean="0"/>
          </a:p>
          <a:p>
            <a:endParaRPr lang="el-GR" sz="2000" dirty="0" smtClean="0"/>
          </a:p>
          <a:p>
            <a:r>
              <a:rPr lang="el-GR" sz="2000" dirty="0" smtClean="0"/>
              <a:t>Η </a:t>
            </a:r>
            <a:r>
              <a:rPr lang="el-GR" sz="2000" dirty="0" smtClean="0"/>
              <a:t>διεπαφή του χρήστη που οδειγείται </a:t>
            </a:r>
            <a:r>
              <a:rPr lang="el-GR" sz="2000" dirty="0" smtClean="0"/>
              <a:t>από </a:t>
            </a:r>
            <a:r>
              <a:rPr lang="el-GR" sz="2000" dirty="0" smtClean="0"/>
              <a:t>τη ροή εργασίας με αυτοματοποιημένους εσωτερικούς ελέγχους ποιότητας για κάθε κασέτα, εξασφαλίζει την ευκολία στη χρήση από τις νοσοκόμες, τον έλεγχο και την υψηλή ποιότητα των αποτελεσμάτων.</a:t>
            </a:r>
            <a:endParaRPr lang="el-GR" sz="2000" dirty="0"/>
          </a:p>
        </p:txBody>
      </p:sp>
      <p:pic>
        <p:nvPicPr>
          <p:cNvPr id="4098" name="Picture 2"/>
          <p:cNvPicPr>
            <a:picLocks noChangeAspect="1" noChangeArrowheads="1"/>
          </p:cNvPicPr>
          <p:nvPr/>
        </p:nvPicPr>
        <p:blipFill>
          <a:blip r:embed="rId2" cstate="print"/>
          <a:srcRect/>
          <a:stretch>
            <a:fillRect/>
          </a:stretch>
        </p:blipFill>
        <p:spPr bwMode="auto">
          <a:xfrm>
            <a:off x="5724128" y="188640"/>
            <a:ext cx="2874268" cy="411217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6084168" y="4437112"/>
            <a:ext cx="1872208" cy="2190483"/>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5324535"/>
          </a:xfrm>
          <a:prstGeom prst="rect">
            <a:avLst/>
          </a:prstGeom>
        </p:spPr>
        <p:txBody>
          <a:bodyPr wrap="square">
            <a:spAutoFit/>
          </a:bodyPr>
          <a:lstStyle/>
          <a:p>
            <a:pPr>
              <a:buFont typeface="Arial" pitchFamily="34" charset="0"/>
              <a:buChar char="•"/>
            </a:pPr>
            <a:r>
              <a:rPr lang="el-GR" sz="2000" b="1" dirty="0" smtClean="0"/>
              <a:t>AmniSure®</a:t>
            </a:r>
            <a:endParaRPr lang="el-GR" sz="2000" dirty="0" smtClean="0"/>
          </a:p>
          <a:p>
            <a:r>
              <a:rPr lang="el-GR" dirty="0" smtClean="0"/>
              <a:t>Είναι μια νέα διαγνωστική συσκευή που λύνει ένα μακροχρόνιο πρόβλημα στην μαιευτική πρακτική </a:t>
            </a:r>
            <a:r>
              <a:rPr lang="el-GR" dirty="0" smtClean="0"/>
              <a:t>-)</a:t>
            </a:r>
            <a:r>
              <a:rPr lang="el-GR" b="1" dirty="0" smtClean="0"/>
              <a:t> </a:t>
            </a:r>
            <a:r>
              <a:rPr lang="el-GR" b="1" dirty="0" smtClean="0"/>
              <a:t>διάγνωση ρήξης εμβρυϊκών μεμβρανών ( </a:t>
            </a:r>
            <a:r>
              <a:rPr lang="el-GR" b="1" dirty="0" smtClean="0"/>
              <a:t>ROM)</a:t>
            </a:r>
            <a:r>
              <a:rPr lang="el-GR" dirty="0" smtClean="0"/>
              <a:t>.</a:t>
            </a:r>
          </a:p>
          <a:p>
            <a:r>
              <a:rPr lang="el-GR" sz="1600" i="1" dirty="0" smtClean="0"/>
              <a:t>Η </a:t>
            </a:r>
            <a:r>
              <a:rPr lang="el-GR" sz="1600" i="1" dirty="0" smtClean="0"/>
              <a:t>ROM συμβαίνει σε περίπου μία στις δέκα γυναίκες και αποτελεί τον κύριο παράγοντα των προ - και μετα-γεννητικών επιπλοκές . Στις ΗΠΑ , τουλάχιστον το 30 % των εγκύων γυναικών ελέγχονται για ROM κατά τη διάρκεια της εγκυμοσύνης </a:t>
            </a:r>
            <a:r>
              <a:rPr lang="el-GR" dirty="0" smtClean="0"/>
              <a:t>. </a:t>
            </a:r>
            <a:endParaRPr lang="el-GR" dirty="0" smtClean="0"/>
          </a:p>
          <a:p>
            <a:r>
              <a:rPr lang="el-GR" dirty="0" smtClean="0"/>
              <a:t>Αν </a:t>
            </a:r>
            <a:r>
              <a:rPr lang="el-GR" dirty="0" smtClean="0"/>
              <a:t>η ρήξη του αμνιακού σάκου που έχει ως αποτέλεσμα τη διαρροή του υγρού δεν διαγνωστεί και αντιμετωπιστεί έγκαιρα και με ακριβή τρόπο ( εντός 24 ωρών από την εμφάνιση της ρήξης ) , λοιμώξεις και άλλες σοβαρές επιπλοκές για το νεογνό και η μητέρα μπορεί να συμβούν . </a:t>
            </a:r>
          </a:p>
          <a:p>
            <a:r>
              <a:rPr lang="el-GR" dirty="0" smtClean="0"/>
              <a:t/>
            </a:r>
            <a:br>
              <a:rPr lang="el-GR" dirty="0" smtClean="0"/>
            </a:br>
            <a:r>
              <a:rPr lang="el-GR" u="sng" dirty="0" smtClean="0"/>
              <a:t>Χαρακτηριστικά</a:t>
            </a:r>
            <a:r>
              <a:rPr lang="el-GR" u="sng" dirty="0" smtClean="0"/>
              <a:t>:</a:t>
            </a:r>
            <a:endParaRPr lang="el-GR" dirty="0" smtClean="0"/>
          </a:p>
          <a:p>
            <a:pPr>
              <a:buFont typeface="Arial" pitchFamily="34" charset="0"/>
              <a:buChar char="•"/>
            </a:pPr>
            <a:r>
              <a:rPr lang="el-GR" dirty="0" smtClean="0"/>
              <a:t> Απλό</a:t>
            </a:r>
            <a:r>
              <a:rPr lang="el-GR" dirty="0" smtClean="0"/>
              <a:t>, βολικό και αξιόπιστο τεστ , το οποίο επιτρέπει </a:t>
            </a:r>
            <a:r>
              <a:rPr lang="el-GR" dirty="0" smtClean="0"/>
              <a:t>τη γρήγορη </a:t>
            </a:r>
            <a:r>
              <a:rPr lang="el-GR" dirty="0" smtClean="0"/>
              <a:t>και ακριβή ανίχνευση της εμβρυϊκής </a:t>
            </a:r>
            <a:r>
              <a:rPr lang="el-GR" dirty="0" smtClean="0"/>
              <a:t>ρήξη </a:t>
            </a:r>
            <a:r>
              <a:rPr lang="el-GR" dirty="0" smtClean="0"/>
              <a:t>μεμβρανών</a:t>
            </a:r>
          </a:p>
          <a:p>
            <a:pPr>
              <a:buFont typeface="Arial" pitchFamily="34" charset="0"/>
              <a:buChar char="•"/>
            </a:pPr>
            <a:r>
              <a:rPr lang="el-GR" dirty="0" smtClean="0"/>
              <a:t> Ανιχνεύει </a:t>
            </a:r>
            <a:r>
              <a:rPr lang="el-GR" dirty="0" smtClean="0"/>
              <a:t>μικρές ποσότητες αμνιακού υγρού σε κολπικές εκκρίσεις</a:t>
            </a:r>
          </a:p>
          <a:p>
            <a:pPr>
              <a:buFont typeface="Arial" pitchFamily="34" charset="0"/>
              <a:buChar char="•"/>
            </a:pPr>
            <a:r>
              <a:rPr lang="el-GR" dirty="0" smtClean="0"/>
              <a:t> Δεν </a:t>
            </a:r>
            <a:r>
              <a:rPr lang="el-GR" dirty="0" smtClean="0"/>
              <a:t>υπάρχει ανάγκη για εξέταση με μητροσκόπιο , επιπλέον αντιδραστήρια ή εξοπλισμό</a:t>
            </a:r>
          </a:p>
          <a:p>
            <a:pPr>
              <a:buFont typeface="Arial" pitchFamily="34" charset="0"/>
              <a:buChar char="•"/>
            </a:pPr>
            <a:r>
              <a:rPr lang="el-GR" dirty="0" smtClean="0"/>
              <a:t> Τα </a:t>
            </a:r>
            <a:r>
              <a:rPr lang="el-GR" dirty="0" smtClean="0"/>
              <a:t>αποτελέσματα μπορούν να αξιολογηθούν οπτικά</a:t>
            </a:r>
          </a:p>
          <a:p>
            <a:pPr>
              <a:buFont typeface="Arial" pitchFamily="34" charset="0"/>
              <a:buChar char="•"/>
            </a:pPr>
            <a:r>
              <a:rPr lang="el-GR" dirty="0" smtClean="0"/>
              <a:t> Αξιόπιστη </a:t>
            </a:r>
            <a:r>
              <a:rPr lang="el-GR" dirty="0" smtClean="0"/>
              <a:t>βοήθεια για τους γιατρούς , η δοκιμή μπορεί επίσης να πραγματοποιηθεί από τις νοσοκόμες και τις μαίες</a:t>
            </a:r>
          </a:p>
          <a:p>
            <a:pPr>
              <a:buFont typeface="Arial" pitchFamily="34" charset="0"/>
              <a:buChar char="•"/>
            </a:pPr>
            <a:r>
              <a:rPr lang="el-GR" dirty="0" smtClean="0"/>
              <a:t> Σύντομη </a:t>
            </a:r>
            <a:r>
              <a:rPr lang="el-GR" dirty="0" smtClean="0"/>
              <a:t>επώαση - Παράγει γρήγορα αποτελέσματα - μέσα σε λίγα λεπτά</a:t>
            </a:r>
            <a:endParaRPr lang="el-GR" dirty="0"/>
          </a:p>
        </p:txBody>
      </p:sp>
      <p:pic>
        <p:nvPicPr>
          <p:cNvPr id="5122" name="Picture 2"/>
          <p:cNvPicPr>
            <a:picLocks noChangeAspect="1" noChangeArrowheads="1"/>
          </p:cNvPicPr>
          <p:nvPr/>
        </p:nvPicPr>
        <p:blipFill>
          <a:blip r:embed="rId2" cstate="print"/>
          <a:srcRect/>
          <a:stretch>
            <a:fillRect/>
          </a:stretch>
        </p:blipFill>
        <p:spPr bwMode="auto">
          <a:xfrm>
            <a:off x="395536" y="5297827"/>
            <a:ext cx="3168352" cy="1560173"/>
          </a:xfrm>
          <a:prstGeom prst="rect">
            <a:avLst/>
          </a:prstGeom>
          <a:noFill/>
          <a:ln w="9525">
            <a:noFill/>
            <a:miter lim="800000"/>
            <a:headEnd/>
            <a:tailEnd/>
          </a:ln>
          <a:effectLst/>
        </p:spPr>
      </p:pic>
      <p:sp>
        <p:nvSpPr>
          <p:cNvPr id="4" name="3 - Ορθογώνιο"/>
          <p:cNvSpPr/>
          <p:nvPr/>
        </p:nvSpPr>
        <p:spPr>
          <a:xfrm>
            <a:off x="3635896" y="5301208"/>
            <a:ext cx="3870176" cy="1384995"/>
          </a:xfrm>
          <a:prstGeom prst="rect">
            <a:avLst/>
          </a:prstGeom>
        </p:spPr>
        <p:txBody>
          <a:bodyPr wrap="square">
            <a:spAutoFit/>
          </a:bodyPr>
          <a:lstStyle/>
          <a:p>
            <a:r>
              <a:rPr lang="el-GR" sz="1200" dirty="0" smtClean="0"/>
              <a:t>Πρίν την χρήση</a:t>
            </a:r>
          </a:p>
          <a:p>
            <a:endParaRPr lang="el-GR" sz="1200" dirty="0" smtClean="0"/>
          </a:p>
          <a:p>
            <a:r>
              <a:rPr lang="el-GR" sz="1200" dirty="0" smtClean="0"/>
              <a:t>Θετικό αποτέλεσμα:</a:t>
            </a:r>
          </a:p>
          <a:p>
            <a:r>
              <a:rPr lang="el-GR" sz="1200" dirty="0" smtClean="0"/>
              <a:t>Ρήξη εμβρυακής μεμβράνης</a:t>
            </a:r>
          </a:p>
          <a:p>
            <a:endParaRPr lang="el-GR" sz="1200" dirty="0" smtClean="0"/>
          </a:p>
          <a:p>
            <a:r>
              <a:rPr lang="el-GR" sz="1200" dirty="0" smtClean="0"/>
              <a:t>Αρνητικό αποτέλεσμα: </a:t>
            </a:r>
          </a:p>
          <a:p>
            <a:r>
              <a:rPr lang="el-GR" sz="1200" dirty="0" smtClean="0"/>
              <a:t>όχι ρήξη εμβρυακής μεμβράνης</a:t>
            </a:r>
            <a:endParaRPr lang="el-GR" sz="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Ορθογώνιο"/>
          <p:cNvSpPr/>
          <p:nvPr/>
        </p:nvSpPr>
        <p:spPr>
          <a:xfrm>
            <a:off x="0" y="692696"/>
            <a:ext cx="5652120" cy="6740307"/>
          </a:xfrm>
          <a:prstGeom prst="rect">
            <a:avLst/>
          </a:prstGeom>
        </p:spPr>
        <p:txBody>
          <a:bodyPr wrap="square">
            <a:spAutoFit/>
          </a:bodyPr>
          <a:lstStyle/>
          <a:p>
            <a:pPr marL="457200" indent="-457200">
              <a:buFont typeface="Arial" pitchFamily="34" charset="0"/>
              <a:buChar char="•"/>
            </a:pPr>
            <a:r>
              <a:rPr lang="el-GR" sz="2400" b="1" dirty="0" smtClean="0"/>
              <a:t>StatStrip® Glucose Monitoring System</a:t>
            </a:r>
            <a:endParaRPr lang="el-GR" sz="2400" dirty="0" smtClean="0"/>
          </a:p>
          <a:p>
            <a:r>
              <a:rPr lang="el-GR" sz="2000" dirty="0" smtClean="0"/>
              <a:t/>
            </a:r>
            <a:br>
              <a:rPr lang="el-GR" sz="2000" dirty="0" smtClean="0"/>
            </a:br>
            <a:r>
              <a:rPr lang="el-GR" sz="2000" dirty="0" smtClean="0"/>
              <a:t>Σύστημα </a:t>
            </a:r>
            <a:r>
              <a:rPr lang="el-GR" sz="2000" dirty="0" smtClean="0"/>
              <a:t>παρακολούθησης της </a:t>
            </a:r>
            <a:r>
              <a:rPr lang="el-GR" sz="2000" b="1" dirty="0" smtClean="0"/>
              <a:t>γλυκόζης</a:t>
            </a:r>
            <a:r>
              <a:rPr lang="el-GR" sz="2000" dirty="0" smtClean="0"/>
              <a:t> που μετρά με ακρίβεια την γλυκόζη ενώ εξαλείφει παρεμβολές από τον αιματοκρίτη, την μαλτόζη ,το οξυγόνο, την ακεταμινοφαίνη, το ασκορβικό οξύ , και άλλων κοινών παρεμβαλλόμενων ουσιών . </a:t>
            </a:r>
            <a:endParaRPr lang="el-GR" sz="2000" dirty="0" smtClean="0"/>
          </a:p>
          <a:p>
            <a:endParaRPr lang="el-GR" sz="2000" dirty="0" smtClean="0"/>
          </a:p>
          <a:p>
            <a:r>
              <a:rPr lang="el-GR" sz="2000" dirty="0" smtClean="0"/>
              <a:t>Είναι </a:t>
            </a:r>
            <a:r>
              <a:rPr lang="el-GR" sz="2000" u="sng" dirty="0" smtClean="0"/>
              <a:t>μικρό,</a:t>
            </a:r>
            <a:r>
              <a:rPr lang="el-GR" sz="2000" dirty="0" smtClean="0"/>
              <a:t> 1,2 μικρολίτρων όγκου </a:t>
            </a:r>
            <a:r>
              <a:rPr lang="el-GR" sz="2000" dirty="0" smtClean="0"/>
              <a:t>και </a:t>
            </a:r>
            <a:r>
              <a:rPr lang="el-GR" sz="2000" dirty="0" smtClean="0"/>
              <a:t>επιτρέπει την εύκολη απόκτηση του δείγματος και την σχεδόν ανώδυνη τριχοειδή δειγματοληψία. </a:t>
            </a:r>
            <a:endParaRPr lang="el-GR" sz="2000" dirty="0" smtClean="0"/>
          </a:p>
          <a:p>
            <a:endParaRPr lang="el-GR" sz="2000" dirty="0" smtClean="0"/>
          </a:p>
          <a:p>
            <a:r>
              <a:rPr lang="el-GR" sz="2000" dirty="0" smtClean="0"/>
              <a:t>Είναι </a:t>
            </a:r>
            <a:r>
              <a:rPr lang="el-GR" sz="2000" u="sng" dirty="0" smtClean="0"/>
              <a:t>γρήγορο</a:t>
            </a:r>
            <a:r>
              <a:rPr lang="el-GR" sz="2000" dirty="0" smtClean="0"/>
              <a:t> , τα αποτελέσματα των δοκιμών εξάγονται σε </a:t>
            </a:r>
            <a:r>
              <a:rPr lang="el-GR" sz="2000" u="sng" dirty="0" smtClean="0"/>
              <a:t>6 </a:t>
            </a:r>
            <a:r>
              <a:rPr lang="el-GR" sz="2000" u="sng" dirty="0" smtClean="0"/>
              <a:t>δευτερόλεπτα </a:t>
            </a:r>
            <a:r>
              <a:rPr lang="el-GR" sz="2000" dirty="0" smtClean="0"/>
              <a:t>και </a:t>
            </a:r>
            <a:r>
              <a:rPr lang="el-GR" sz="2000" dirty="0" smtClean="0"/>
              <a:t>η </a:t>
            </a:r>
            <a:r>
              <a:rPr lang="el-GR" sz="2000" dirty="0" smtClean="0"/>
              <a:t>λειτουργία </a:t>
            </a:r>
            <a:r>
              <a:rPr lang="el-GR" sz="2000" dirty="0" smtClean="0"/>
              <a:t>του είναι απλή. </a:t>
            </a:r>
            <a:endParaRPr lang="el-GR" sz="2000" dirty="0" smtClean="0"/>
          </a:p>
          <a:p>
            <a:endParaRPr lang="el-GR" sz="2000" dirty="0" smtClean="0"/>
          </a:p>
          <a:p>
            <a:r>
              <a:rPr lang="el-GR" sz="2000" dirty="0" smtClean="0"/>
              <a:t>Έχει </a:t>
            </a:r>
            <a:r>
              <a:rPr lang="el-GR" sz="2000" dirty="0" smtClean="0"/>
              <a:t>έγχρωμη οθόνη αφής και ο έλεγχος της γλυκόζης στο κομοδίνο είναι γρήγορος και εύκολος </a:t>
            </a:r>
            <a:endParaRPr lang="el-GR" sz="2000" dirty="0" smtClean="0"/>
          </a:p>
          <a:p>
            <a:endParaRPr lang="el-GR" dirty="0" smtClean="0"/>
          </a:p>
          <a:p>
            <a:endParaRPr lang="el-GR" dirty="0" smtClean="0"/>
          </a:p>
          <a:p>
            <a:endParaRPr lang="el-GR" b="0" dirty="0" smtClean="0"/>
          </a:p>
          <a:p>
            <a:endParaRPr lang="el-GR" b="0" dirty="0"/>
          </a:p>
        </p:txBody>
      </p:sp>
      <p:sp>
        <p:nvSpPr>
          <p:cNvPr id="4" name="3 - Ορθογώνιο"/>
          <p:cNvSpPr/>
          <p:nvPr/>
        </p:nvSpPr>
        <p:spPr>
          <a:xfrm>
            <a:off x="0" y="0"/>
            <a:ext cx="2434513" cy="461665"/>
          </a:xfrm>
          <a:prstGeom prst="rect">
            <a:avLst/>
          </a:prstGeom>
        </p:spPr>
        <p:txBody>
          <a:bodyPr wrap="none">
            <a:spAutoFit/>
          </a:bodyPr>
          <a:lstStyle/>
          <a:p>
            <a:pPr>
              <a:buFont typeface="Arial" pitchFamily="34" charset="0"/>
              <a:buChar char="•"/>
            </a:pPr>
            <a:r>
              <a:rPr lang="en-US" sz="2400" b="1" dirty="0" smtClean="0"/>
              <a:t>Nova Biomedical</a:t>
            </a:r>
            <a:endParaRPr lang="en-US" sz="2400" dirty="0"/>
          </a:p>
        </p:txBody>
      </p:sp>
      <p:pic>
        <p:nvPicPr>
          <p:cNvPr id="6146" name="Picture 2"/>
          <p:cNvPicPr>
            <a:picLocks noChangeAspect="1" noChangeArrowheads="1"/>
          </p:cNvPicPr>
          <p:nvPr/>
        </p:nvPicPr>
        <p:blipFill>
          <a:blip r:embed="rId2" cstate="print"/>
          <a:srcRect/>
          <a:stretch>
            <a:fillRect/>
          </a:stretch>
        </p:blipFill>
        <p:spPr bwMode="auto">
          <a:xfrm>
            <a:off x="5724128" y="1166272"/>
            <a:ext cx="3240360" cy="5215056"/>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2924944"/>
            <a:ext cx="5544616" cy="3693319"/>
          </a:xfrm>
          <a:prstGeom prst="rect">
            <a:avLst/>
          </a:prstGeom>
        </p:spPr>
        <p:txBody>
          <a:bodyPr wrap="square">
            <a:spAutoFit/>
          </a:bodyPr>
          <a:lstStyle/>
          <a:p>
            <a:pPr>
              <a:buFont typeface="Arial" pitchFamily="34" charset="0"/>
              <a:buChar char="•"/>
            </a:pPr>
            <a:r>
              <a:rPr lang="el-GR" sz="1600" b="1" dirty="0" smtClean="0"/>
              <a:t> </a:t>
            </a:r>
            <a:r>
              <a:rPr lang="el-GR" b="1" dirty="0" smtClean="0"/>
              <a:t>StatProfile® pHOx® and Critical Care Xpress analyzers</a:t>
            </a:r>
            <a:endParaRPr lang="el-GR" dirty="0" smtClean="0"/>
          </a:p>
          <a:p>
            <a:r>
              <a:rPr lang="el-GR" dirty="0" smtClean="0"/>
              <a:t/>
            </a:r>
            <a:br>
              <a:rPr lang="el-GR" dirty="0" smtClean="0"/>
            </a:br>
            <a:r>
              <a:rPr lang="el-GR" dirty="0" smtClean="0"/>
              <a:t>Οι </a:t>
            </a:r>
            <a:r>
              <a:rPr lang="el-GR" dirty="0" smtClean="0"/>
              <a:t>Nova Stat Profile® CCX και pHOx® αερίων αίματος , ηλεκτρολυτών , και αναλυτές χημείας χρησιμοποιούνται για point of care εξετάσεις. </a:t>
            </a:r>
            <a:endParaRPr lang="el-GR" dirty="0" smtClean="0"/>
          </a:p>
          <a:p>
            <a:r>
              <a:rPr lang="el-GR" dirty="0" smtClean="0"/>
              <a:t>Αναλυτές </a:t>
            </a:r>
            <a:r>
              <a:rPr lang="el-GR" dirty="0" smtClean="0"/>
              <a:t>CCX μετρούν μέχρι </a:t>
            </a:r>
            <a:r>
              <a:rPr lang="el-GR" u="sng" dirty="0" smtClean="0"/>
              <a:t>20 δοκιμές </a:t>
            </a:r>
            <a:r>
              <a:rPr lang="el-GR" dirty="0" smtClean="0"/>
              <a:t>συμπεριλαμβανομένων των </a:t>
            </a:r>
            <a:r>
              <a:rPr lang="el-GR" b="1" dirty="0" smtClean="0"/>
              <a:t>αερίων αίματος </a:t>
            </a:r>
            <a:r>
              <a:rPr lang="el-GR" dirty="0" smtClean="0"/>
              <a:t>, </a:t>
            </a:r>
            <a:r>
              <a:rPr lang="el-GR" b="1" dirty="0" smtClean="0"/>
              <a:t>ηλεκτρολυτών , του Hb , Hct , της γλυκόζης , του γαλακτικού , της κρεατινίνης, της TBIL , και της συν- οξυμετρίας. </a:t>
            </a:r>
            <a:endParaRPr lang="el-GR" b="1" dirty="0" smtClean="0"/>
          </a:p>
          <a:p>
            <a:r>
              <a:rPr lang="el-GR" dirty="0" smtClean="0"/>
              <a:t>Διαθέτουν </a:t>
            </a:r>
            <a:r>
              <a:rPr lang="el-GR" dirty="0" smtClean="0"/>
              <a:t>αυτόματη βαθμονόμηση , πλήρως αυτοματοποιημένο έλεγχο της ποιότητας , και αυτοματοποιημένη συντήρηση . </a:t>
            </a:r>
          </a:p>
        </p:txBody>
      </p:sp>
      <p:pic>
        <p:nvPicPr>
          <p:cNvPr id="7170" name="Picture 2"/>
          <p:cNvPicPr>
            <a:picLocks noChangeAspect="1" noChangeArrowheads="1"/>
          </p:cNvPicPr>
          <p:nvPr/>
        </p:nvPicPr>
        <p:blipFill>
          <a:blip r:embed="rId2" cstate="print"/>
          <a:srcRect/>
          <a:stretch>
            <a:fillRect/>
          </a:stretch>
        </p:blipFill>
        <p:spPr bwMode="auto">
          <a:xfrm>
            <a:off x="5292080" y="4149080"/>
            <a:ext cx="3600400" cy="2416523"/>
          </a:xfrm>
          <a:prstGeom prst="rect">
            <a:avLst/>
          </a:prstGeom>
          <a:noFill/>
          <a:ln w="9525">
            <a:noFill/>
            <a:miter lim="800000"/>
            <a:headEnd/>
            <a:tailEnd/>
          </a:ln>
          <a:effectLst/>
        </p:spPr>
      </p:pic>
      <p:sp>
        <p:nvSpPr>
          <p:cNvPr id="5" name="4 - Ορθογώνιο"/>
          <p:cNvSpPr/>
          <p:nvPr/>
        </p:nvSpPr>
        <p:spPr>
          <a:xfrm>
            <a:off x="0" y="0"/>
            <a:ext cx="9144000" cy="2862322"/>
          </a:xfrm>
          <a:prstGeom prst="rect">
            <a:avLst/>
          </a:prstGeom>
        </p:spPr>
        <p:txBody>
          <a:bodyPr wrap="square">
            <a:spAutoFit/>
          </a:bodyPr>
          <a:lstStyle/>
          <a:p>
            <a:r>
              <a:rPr lang="el-GR" dirty="0" smtClean="0"/>
              <a:t/>
            </a:r>
            <a:br>
              <a:rPr lang="el-GR" dirty="0" smtClean="0"/>
            </a:br>
            <a:endParaRPr lang="el-GR" dirty="0" smtClean="0"/>
          </a:p>
          <a:p>
            <a:r>
              <a:rPr lang="el-GR" dirty="0" smtClean="0"/>
              <a:t>Παρέχει μια απλή σε 30 δεύτερα </a:t>
            </a:r>
            <a:r>
              <a:rPr lang="el-GR" b="1" dirty="0" smtClean="0"/>
              <a:t>εκτίμηση της νεφρικής λειτουργίας</a:t>
            </a:r>
            <a:r>
              <a:rPr lang="el-GR" dirty="0" smtClean="0"/>
              <a:t> από τρύπημα του δακτύλου. Ελαχιστοποιεί τον κίνδυνο CMIN και εξαλοίφει διακοπές της ροής εργασίας που μπορεί να προκαλέσουν απώλεια παραγωγικότητας στον τομέα ακτινολογίας . Το StatSensor κρεατινίνης, προσφέρει εύκολη , σχεδόν ανώδυνη δειγματοληψία τριχοειδή αίματος σε </a:t>
            </a:r>
            <a:r>
              <a:rPr lang="el-GR" u="sng" dirty="0" smtClean="0"/>
              <a:t>μικρά δειγματα αίματος </a:t>
            </a:r>
            <a:r>
              <a:rPr lang="el-GR" dirty="0" smtClean="0"/>
              <a:t>(1.2 μ</a:t>
            </a:r>
            <a:r>
              <a:rPr lang="en-US" dirty="0" smtClean="0"/>
              <a:t>L</a:t>
            </a:r>
            <a:r>
              <a:rPr lang="el-GR" dirty="0" smtClean="0"/>
              <a:t>) με γρήγορα τα αποτελέσματα των δοκιμών </a:t>
            </a:r>
            <a:r>
              <a:rPr lang="el-GR" u="sng" dirty="0" smtClean="0"/>
              <a:t>30 δευτερολέπτων</a:t>
            </a:r>
            <a:r>
              <a:rPr lang="el-GR" dirty="0" smtClean="0"/>
              <a:t>. Η εξέταση μπορεί να πραγματοποιηθεί από το νοσοκομειακό προσωπικό ή και μη . Το StatSensor κρεατινίνης υπολογίζει </a:t>
            </a:r>
            <a:r>
              <a:rPr lang="el-GR" u="sng" dirty="0" smtClean="0"/>
              <a:t>eGFR είτε MDRD ή Cockcroft - Gault εξισώσεις </a:t>
            </a:r>
            <a:r>
              <a:rPr lang="el-GR" dirty="0" smtClean="0"/>
              <a:t>και γρήγορα αξιολογεί τη νεφρική λειτουργία για ενδονοσοκομειακές ή εξωνοσοκομειακές δοκιμές .</a:t>
            </a:r>
            <a:endParaRPr lang="el-GR" dirty="0"/>
          </a:p>
        </p:txBody>
      </p:sp>
      <p:sp>
        <p:nvSpPr>
          <p:cNvPr id="6" name="5 - Ορθογώνιο"/>
          <p:cNvSpPr/>
          <p:nvPr/>
        </p:nvSpPr>
        <p:spPr>
          <a:xfrm>
            <a:off x="0" y="188640"/>
            <a:ext cx="4371068" cy="369332"/>
          </a:xfrm>
          <a:prstGeom prst="rect">
            <a:avLst/>
          </a:prstGeom>
        </p:spPr>
        <p:txBody>
          <a:bodyPr wrap="none">
            <a:spAutoFit/>
          </a:bodyPr>
          <a:lstStyle/>
          <a:p>
            <a:pPr marL="342900" indent="-342900">
              <a:buFont typeface="Arial" pitchFamily="34" charset="0"/>
              <a:buChar char="•"/>
            </a:pPr>
            <a:r>
              <a:rPr lang="el-GR" b="1" dirty="0" smtClean="0"/>
              <a:t>StatSensor® Creatinine meter with eGFR</a:t>
            </a:r>
            <a:endParaRPr lang="el-GR"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830997"/>
          </a:xfrm>
          <a:prstGeom prst="rect">
            <a:avLst/>
          </a:prstGeom>
        </p:spPr>
        <p:txBody>
          <a:bodyPr wrap="square">
            <a:spAutoFit/>
          </a:bodyPr>
          <a:lstStyle/>
          <a:p>
            <a:r>
              <a:rPr lang="el-GR" sz="2400" b="1" u="sng" dirty="0" smtClean="0"/>
              <a:t>Απαιτήσεις για τον έλεγχο της ποιότητας των εργαστηριακών δοκιμών που διενεργούνται στα σημεία φροντίδας των ασθενών (POC):</a:t>
            </a:r>
            <a:endParaRPr lang="el-GR" sz="2400" dirty="0"/>
          </a:p>
        </p:txBody>
      </p:sp>
      <p:sp>
        <p:nvSpPr>
          <p:cNvPr id="3" name="2 - Ορθογώνιο"/>
          <p:cNvSpPr/>
          <p:nvPr/>
        </p:nvSpPr>
        <p:spPr>
          <a:xfrm>
            <a:off x="0" y="980728"/>
            <a:ext cx="9144000" cy="5632311"/>
          </a:xfrm>
          <a:prstGeom prst="rect">
            <a:avLst/>
          </a:prstGeom>
        </p:spPr>
        <p:txBody>
          <a:bodyPr wrap="square">
            <a:spAutoFit/>
          </a:bodyPr>
          <a:lstStyle/>
          <a:p>
            <a:r>
              <a:rPr lang="el-GR" dirty="0" smtClean="0"/>
              <a:t>Υπάρχουν τρείς κύριοι τύποι συσκευών (POCT):</a:t>
            </a:r>
          </a:p>
          <a:p>
            <a:r>
              <a:rPr lang="el-GR" dirty="0" smtClean="0"/>
              <a:t>Συσκευές </a:t>
            </a:r>
            <a:r>
              <a:rPr lang="el-GR" b="1" dirty="0" smtClean="0"/>
              <a:t>εργαστηριακές</a:t>
            </a:r>
            <a:r>
              <a:rPr lang="el-GR" dirty="0" smtClean="0"/>
              <a:t>, συσκευές </a:t>
            </a:r>
            <a:r>
              <a:rPr lang="el-GR" b="1" dirty="0" smtClean="0"/>
              <a:t>χαμηλής και μέσης </a:t>
            </a:r>
            <a:r>
              <a:rPr lang="el-GR" b="1" dirty="0" smtClean="0"/>
              <a:t>πολυπλοκότητας</a:t>
            </a:r>
            <a:r>
              <a:rPr lang="el-GR" dirty="0" smtClean="0"/>
              <a:t>.</a:t>
            </a:r>
            <a:endParaRPr lang="en-US" dirty="0" smtClean="0"/>
          </a:p>
          <a:p>
            <a:r>
              <a:rPr lang="el-GR" dirty="0" smtClean="0"/>
              <a:t>Οι</a:t>
            </a:r>
            <a:r>
              <a:rPr lang="en-US" dirty="0" smtClean="0"/>
              <a:t> </a:t>
            </a:r>
            <a:r>
              <a:rPr lang="el-GR" dirty="0" smtClean="0"/>
              <a:t>περισσότερες </a:t>
            </a:r>
            <a:r>
              <a:rPr lang="el-GR" dirty="0" smtClean="0"/>
              <a:t>συσκευές εξετάσεων παρά την κλίνη του ασθενούς </a:t>
            </a:r>
            <a:r>
              <a:rPr lang="el-GR" dirty="0" smtClean="0"/>
              <a:t>διαθέτουν</a:t>
            </a:r>
            <a:r>
              <a:rPr lang="en-US" dirty="0" smtClean="0"/>
              <a:t> </a:t>
            </a:r>
            <a:r>
              <a:rPr lang="el-GR" dirty="0" smtClean="0"/>
              <a:t>ενσωματωμένους</a:t>
            </a:r>
            <a:r>
              <a:rPr lang="en-US" dirty="0" smtClean="0"/>
              <a:t> </a:t>
            </a:r>
            <a:r>
              <a:rPr lang="el-GR" dirty="0" smtClean="0"/>
              <a:t>ελέγχους </a:t>
            </a:r>
            <a:r>
              <a:rPr lang="el-GR" dirty="0" smtClean="0"/>
              <a:t>ποιότητας</a:t>
            </a:r>
            <a:r>
              <a:rPr lang="el-GR" dirty="0" smtClean="0"/>
              <a:t>.</a:t>
            </a:r>
            <a:endParaRPr lang="en-US" dirty="0" smtClean="0"/>
          </a:p>
          <a:p>
            <a:endParaRPr lang="el-GR" dirty="0" smtClean="0"/>
          </a:p>
          <a:p>
            <a:r>
              <a:rPr lang="el-GR" dirty="0" smtClean="0"/>
              <a:t/>
            </a:r>
            <a:br>
              <a:rPr lang="el-GR" dirty="0" smtClean="0"/>
            </a:br>
            <a:r>
              <a:rPr lang="el-GR" dirty="0" smtClean="0"/>
              <a:t>Στις </a:t>
            </a:r>
            <a:r>
              <a:rPr lang="el-GR" dirty="0" smtClean="0"/>
              <a:t>περιπτώσεις που υπάρχουν </a:t>
            </a:r>
            <a:r>
              <a:rPr lang="el-GR" b="1" dirty="0" smtClean="0"/>
              <a:t>συσκευές εργαστηριακού τύπου</a:t>
            </a:r>
            <a:r>
              <a:rPr lang="el-GR" dirty="0" smtClean="0"/>
              <a:t> που βρίσκονται σε σημεία (POC) </a:t>
            </a:r>
            <a:r>
              <a:rPr lang="el-GR" dirty="0" smtClean="0"/>
              <a:t>τότε </a:t>
            </a:r>
            <a:r>
              <a:rPr lang="el-GR" dirty="0" smtClean="0"/>
              <a:t>υπάρχει πρόβλεψη του κατασκευαστή για πολλαπλά δείγματα καθημερινού ελέγχου ποιότητας τα οποία συνδυάζονται με δείγματα </a:t>
            </a:r>
            <a:r>
              <a:rPr lang="el-GR" u="sng" dirty="0" smtClean="0"/>
              <a:t>εξωτερικού ελέγχου ποιότητας </a:t>
            </a:r>
            <a:r>
              <a:rPr lang="el-GR" dirty="0" smtClean="0"/>
              <a:t>καθώς και με πρόγραμμα περιοδικής </a:t>
            </a:r>
            <a:r>
              <a:rPr lang="el-GR" u="sng" dirty="0" smtClean="0"/>
              <a:t>προληπτικής συντήρησης</a:t>
            </a:r>
            <a:r>
              <a:rPr lang="el-GR" dirty="0" smtClean="0"/>
              <a:t>. Όλες οι καταγραφές</a:t>
            </a:r>
          </a:p>
          <a:p>
            <a:r>
              <a:rPr lang="el-GR" dirty="0" smtClean="0"/>
              <a:t>των ποιοτικών ελέγχων (QC), σχόλια και οι εφαρμοζόμενες διορθωτικές ενέργειες θα πρέπει να διατηρηθούν για </a:t>
            </a:r>
            <a:r>
              <a:rPr lang="el-GR" u="sng" dirty="0" smtClean="0"/>
              <a:t>τρία τουλάχιστον χρόνια </a:t>
            </a:r>
            <a:r>
              <a:rPr lang="el-GR" dirty="0" smtClean="0"/>
              <a:t>και να είναι διαθέσιμα για έλεγχο.</a:t>
            </a:r>
          </a:p>
          <a:p>
            <a:endParaRPr lang="en-US" dirty="0" smtClean="0"/>
          </a:p>
          <a:p>
            <a:r>
              <a:rPr lang="el-GR" dirty="0" smtClean="0"/>
              <a:t/>
            </a:r>
            <a:br>
              <a:rPr lang="el-GR" dirty="0" smtClean="0"/>
            </a:br>
            <a:r>
              <a:rPr lang="el-GR" b="1" dirty="0" smtClean="0"/>
              <a:t>Συσκευές </a:t>
            </a:r>
            <a:r>
              <a:rPr lang="el-GR" b="1" dirty="0" smtClean="0"/>
              <a:t>χαμηλής </a:t>
            </a:r>
            <a:r>
              <a:rPr lang="el-GR" b="1" dirty="0" smtClean="0"/>
              <a:t>πολυπλοκότητας</a:t>
            </a:r>
            <a:endParaRPr lang="el-GR" dirty="0" smtClean="0"/>
          </a:p>
          <a:p>
            <a:r>
              <a:rPr lang="el-GR" dirty="0" smtClean="0"/>
              <a:t>Για συσκευές χαμηλής πολυπλοκότητας που χρησιμοποιούν </a:t>
            </a:r>
            <a:r>
              <a:rPr lang="el-GR" b="1" dirty="0" smtClean="0"/>
              <a:t>τεχνολογία ταινίας </a:t>
            </a:r>
            <a:r>
              <a:rPr lang="el-GR" i="1" dirty="0" smtClean="0"/>
              <a:t>strip technology</a:t>
            </a:r>
            <a:r>
              <a:rPr lang="el-GR" dirty="0" smtClean="0"/>
              <a:t> (π.χ. μετρητές σακχάρου ή της πήξης), τουλάχιστον ένα δείγμα ποιοτικού ελέγχου πρέπει να ελέγχεται </a:t>
            </a:r>
            <a:r>
              <a:rPr lang="el-GR" u="sng" dirty="0" smtClean="0"/>
              <a:t>κάθε μήνα</a:t>
            </a:r>
            <a:r>
              <a:rPr lang="el-GR" dirty="0" smtClean="0"/>
              <a:t>, εκτός εάν προτείνεται από τον κατασκευαστή υψηλότερη συχνότητα. Συνιστάται ότι αν ελέγχεται ένα μόνο δείγμα ποιοτικού ελέγχου θα πρέπει να έχει μια συγκέντρωση στο κλινικά σχετικό εύρος για την παράμετρο που μετριέται. </a:t>
            </a:r>
            <a:endParaRPr lang="el-G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7571303"/>
          </a:xfrm>
          <a:prstGeom prst="rect">
            <a:avLst/>
          </a:prstGeom>
        </p:spPr>
        <p:txBody>
          <a:bodyPr wrap="square">
            <a:spAutoFit/>
          </a:bodyPr>
          <a:lstStyle/>
          <a:p>
            <a:r>
              <a:rPr lang="el-GR" b="1" dirty="0" smtClean="0"/>
              <a:t>Συσκευές μέσης πολυπλοκότητας</a:t>
            </a:r>
            <a:endParaRPr lang="el-GR" dirty="0" smtClean="0"/>
          </a:p>
          <a:p>
            <a:r>
              <a:rPr lang="el-GR" dirty="0" smtClean="0"/>
              <a:t>Για συσκευές μέσης πολυπλοκότητας που χρησιμοποιούν τεχνολογία κασέτας </a:t>
            </a:r>
            <a:r>
              <a:rPr lang="el-GR" i="1" dirty="0" smtClean="0"/>
              <a:t>cartridge based technology</a:t>
            </a:r>
            <a:r>
              <a:rPr lang="el-GR" dirty="0" smtClean="0"/>
              <a:t> (π.χ. i-STAT, DCA) πρέπει να ελέγχονται </a:t>
            </a:r>
            <a:r>
              <a:rPr lang="el-GR" u="sng" dirty="0" smtClean="0"/>
              <a:t>τουλάχιστον δύο υγρά δείγματα </a:t>
            </a:r>
            <a:r>
              <a:rPr lang="el-GR" dirty="0" smtClean="0"/>
              <a:t>ποιοτικού ελέγχου κάθε μήνα, εκτός εάν προτείνεται από τον κατασκευαστή </a:t>
            </a:r>
            <a:r>
              <a:rPr lang="el-GR" dirty="0" smtClean="0"/>
              <a:t>υψηλότερη</a:t>
            </a:r>
            <a:r>
              <a:rPr lang="en-US" dirty="0" smtClean="0"/>
              <a:t> </a:t>
            </a:r>
            <a:r>
              <a:rPr lang="el-GR" dirty="0" smtClean="0"/>
              <a:t>συχνότητα</a:t>
            </a:r>
            <a:r>
              <a:rPr lang="el-GR" dirty="0" smtClean="0"/>
              <a:t>. Αυτά τα δύο δείγματα ποιοτικού ελέγχου πρέπει να αντιστοιχούν σε </a:t>
            </a:r>
            <a:r>
              <a:rPr lang="el-GR" u="sng" dirty="0" smtClean="0"/>
              <a:t>φυσιολογικά και παθολογικά </a:t>
            </a:r>
            <a:r>
              <a:rPr lang="el-GR" u="sng" dirty="0" smtClean="0"/>
              <a:t>επίπεδα</a:t>
            </a:r>
            <a:r>
              <a:rPr lang="el-GR" dirty="0" smtClean="0"/>
              <a:t>.</a:t>
            </a:r>
            <a:r>
              <a:rPr lang="en-US" dirty="0" smtClean="0"/>
              <a:t> </a:t>
            </a:r>
            <a:r>
              <a:rPr lang="el-GR" dirty="0" smtClean="0"/>
              <a:t>Εκτός </a:t>
            </a:r>
            <a:r>
              <a:rPr lang="el-GR" dirty="0" smtClean="0"/>
              <a:t>από το κανονικό πρόγραμμα, ποιοτικού ελέγχου, έλεγχος θα</a:t>
            </a:r>
          </a:p>
          <a:p>
            <a:r>
              <a:rPr lang="el-GR" dirty="0" smtClean="0"/>
              <a:t>πρέπει επίσης να γίνεται όταν:</a:t>
            </a:r>
          </a:p>
          <a:p>
            <a:r>
              <a:rPr lang="el-GR" i="1" dirty="0" smtClean="0"/>
              <a:t>Υπάρχουν αλλαγές στον αριθμό της παρτίδας των αναλωσίμων ή νέα παραλαβή </a:t>
            </a:r>
            <a:r>
              <a:rPr lang="el-GR" i="1" u="sng" dirty="0" smtClean="0"/>
              <a:t>αναλωσίμων</a:t>
            </a:r>
            <a:r>
              <a:rPr lang="el-GR" i="1" dirty="0" smtClean="0"/>
              <a:t>.</a:t>
            </a:r>
          </a:p>
          <a:p>
            <a:r>
              <a:rPr lang="el-GR" i="1" dirty="0" smtClean="0"/>
              <a:t>Ο χειριστής της συσκευής δεν έχει </a:t>
            </a:r>
            <a:r>
              <a:rPr lang="el-GR" i="1" u="sng" dirty="0" smtClean="0"/>
              <a:t>εμπιστοσύνη στο αποτέλεσμα </a:t>
            </a:r>
            <a:r>
              <a:rPr lang="el-GR" i="1" dirty="0" smtClean="0"/>
              <a:t>για κάποιον ασθενή ή ο επαγγελματίας υγείας δεν πιστεύει ότι το αποτέλεσμα ταιριάζει με την κλινική εικόνα του ασθενούς</a:t>
            </a:r>
            <a:r>
              <a:rPr lang="el-GR" i="1" dirty="0" smtClean="0"/>
              <a:t>.</a:t>
            </a:r>
            <a:r>
              <a:rPr lang="el-GR" dirty="0" smtClean="0"/>
              <a:t> </a:t>
            </a:r>
            <a:r>
              <a:rPr lang="el-GR" i="1" dirty="0" smtClean="0"/>
              <a:t>Μετά από ουσιαστικές αλλαγές κατά την συντήρηση της συσκευής ή η συσκευή έχει υποστεί φυσική προσβολή (π.χ. πτώση, ακραίες θερμοκρασίες – ζέστη ή κρύο, κλπ).</a:t>
            </a:r>
          </a:p>
          <a:p>
            <a:endParaRPr lang="en-US" dirty="0" smtClean="0"/>
          </a:p>
          <a:p>
            <a:r>
              <a:rPr lang="el-GR" b="1" dirty="0" smtClean="0"/>
              <a:t>Ηλεκτρονικός </a:t>
            </a:r>
            <a:r>
              <a:rPr lang="el-GR" b="1" dirty="0" smtClean="0"/>
              <a:t>ποιοτικός έλεγχος </a:t>
            </a:r>
            <a:endParaRPr lang="el-GR" dirty="0" smtClean="0"/>
          </a:p>
          <a:p>
            <a:r>
              <a:rPr lang="el-GR" dirty="0" smtClean="0"/>
              <a:t>Είναι μόνο ένας </a:t>
            </a:r>
            <a:r>
              <a:rPr lang="el-GR" u="sng" dirty="0" smtClean="0"/>
              <a:t>έλεγχος του σήματος μέτρησης της συσκευής </a:t>
            </a:r>
            <a:r>
              <a:rPr lang="el-GR" dirty="0" smtClean="0"/>
              <a:t>και δεν ελέγχει το αναλυτικό μέρος του συστήματος. Ως εκ τούτου, είναι συμπληρωματικό προς τον έλεγχο ποιότητας με υγρά δείγματα ποιοτικού ελέγχου και δεν μπορεί να τον αντικαταστήσει.</a:t>
            </a:r>
          </a:p>
          <a:p>
            <a:r>
              <a:rPr lang="el-GR" dirty="0" smtClean="0"/>
              <a:t/>
            </a:r>
            <a:br>
              <a:rPr lang="el-GR" dirty="0" smtClean="0"/>
            </a:br>
            <a:endParaRPr lang="el-GR" dirty="0" smtClean="0"/>
          </a:p>
          <a:p>
            <a:r>
              <a:rPr lang="el-GR" b="1" dirty="0" smtClean="0"/>
              <a:t>Ανάλυση δειγμάτων “controls” ελέγχου ποιότητας POCT</a:t>
            </a:r>
            <a:endParaRPr lang="el-GR" dirty="0" smtClean="0"/>
          </a:p>
          <a:p>
            <a:r>
              <a:rPr lang="el-GR" dirty="0" smtClean="0"/>
              <a:t>Τον έλεγχο ποιότητας των συσκευών στα σημεία φροντίδας των ασθενών (POC), θα πρέπει να αναλαμβάνουν οι </a:t>
            </a:r>
            <a:r>
              <a:rPr lang="el-GR" u="sng" dirty="0" smtClean="0"/>
              <a:t>χειριστές των συσκευών</a:t>
            </a:r>
            <a:r>
              <a:rPr lang="el-GR" dirty="0" smtClean="0"/>
              <a:t>. Όλοι οι χειριστές οι οποίοι ανά πάσα στιγμή πρόκειται να χρησιμοποιήσουν τη συσκευή, πρέπει να συμμετέχουν στο πρόγραμμα ελέγχου της ποιότητας.</a:t>
            </a:r>
          </a:p>
          <a:p>
            <a:r>
              <a:rPr lang="el-GR" dirty="0" smtClean="0"/>
              <a:t/>
            </a:r>
            <a:br>
              <a:rPr lang="el-GR" dirty="0" smtClean="0"/>
            </a:br>
            <a:r>
              <a:rPr lang="el-GR" dirty="0" smtClean="0"/>
              <a:t/>
            </a:r>
            <a:br>
              <a:rPr lang="el-GR" dirty="0" smtClean="0"/>
            </a:br>
            <a:endParaRPr lang="el-G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20159365"/>
          </a:xfrm>
          <a:prstGeom prst="rect">
            <a:avLst/>
          </a:prstGeom>
        </p:spPr>
        <p:txBody>
          <a:bodyPr wrap="square">
            <a:spAutoFit/>
          </a:bodyPr>
          <a:lstStyle/>
          <a:p>
            <a:r>
              <a:rPr lang="el-GR" sz="2000" b="1" dirty="0" smtClean="0"/>
              <a:t>Καθορισμός του υπευθύνου για την κατάρτιση των χειριστών</a:t>
            </a:r>
            <a:r>
              <a:rPr lang="el-GR" sz="2000" dirty="0" smtClean="0"/>
              <a:t> στα σημεία φροντίδας των ασθενών έτσι ώστε να εφαρμόζεται ο έλεγχος της ποιότητας</a:t>
            </a:r>
            <a:r>
              <a:rPr lang="el-GR" sz="2000" dirty="0" smtClean="0"/>
              <a:t>.</a:t>
            </a:r>
            <a:r>
              <a:rPr lang="en-US" sz="2000" dirty="0" smtClean="0"/>
              <a:t> </a:t>
            </a:r>
            <a:r>
              <a:rPr lang="el-GR" sz="2000" dirty="0" smtClean="0"/>
              <a:t>Θα </a:t>
            </a:r>
            <a:r>
              <a:rPr lang="el-GR" sz="2000" dirty="0" smtClean="0"/>
              <a:t>πρέπει να υπάρχει μια </a:t>
            </a:r>
            <a:r>
              <a:rPr lang="el-GR" sz="2000" u="sng" dirty="0" smtClean="0"/>
              <a:t>συνεργατική προσέγγιση μεταξύ των χειριστών των συσκευών POCT, τους προμηθευτές και τα κεντρικά διαπιστευμένα εργαστήρια</a:t>
            </a:r>
            <a:r>
              <a:rPr lang="el-GR" sz="2000" dirty="0" smtClean="0"/>
              <a:t>. Ελάχιστα </a:t>
            </a:r>
            <a:r>
              <a:rPr lang="el-GR" sz="2000" dirty="0" smtClean="0"/>
              <a:t>αποδεκτά</a:t>
            </a:r>
            <a:r>
              <a:rPr lang="en-US" sz="2000" dirty="0" smtClean="0"/>
              <a:t> </a:t>
            </a:r>
            <a:r>
              <a:rPr lang="el-GR" sz="2000" dirty="0" smtClean="0"/>
              <a:t>πρότυπα </a:t>
            </a:r>
            <a:r>
              <a:rPr lang="el-GR" sz="2000" u="sng" dirty="0" smtClean="0"/>
              <a:t>εκπαίδευσης χειριστή </a:t>
            </a:r>
            <a:r>
              <a:rPr lang="el-GR" sz="2000" dirty="0" smtClean="0"/>
              <a:t>πρέπει να τεκμηριώνονται και να είναι διαθέσιμα για </a:t>
            </a:r>
            <a:r>
              <a:rPr lang="el-GR" sz="2000" dirty="0" smtClean="0"/>
              <a:t>έλεγχο.</a:t>
            </a:r>
            <a:r>
              <a:rPr lang="en-US" sz="2000" dirty="0" smtClean="0"/>
              <a:t> </a:t>
            </a:r>
            <a:r>
              <a:rPr lang="el-GR" sz="2000" dirty="0" smtClean="0"/>
              <a:t>Με </a:t>
            </a:r>
            <a:r>
              <a:rPr lang="el-GR" sz="2000" dirty="0" smtClean="0"/>
              <a:t>την ολοκλήρωση της εκπαίδευσης, οι χειριστές των συσκευών POCT θα πρέπει να τεκμηριώνουν τα </a:t>
            </a:r>
            <a:r>
              <a:rPr lang="el-GR" sz="2000" u="sng" dirty="0" smtClean="0"/>
              <a:t>πιστοποιητικά εκπαίδευσης</a:t>
            </a:r>
            <a:r>
              <a:rPr lang="el-GR" sz="2000" dirty="0" smtClean="0"/>
              <a:t> τους και την </a:t>
            </a:r>
            <a:r>
              <a:rPr lang="el-GR" sz="2000" u="sng" dirty="0" smtClean="0"/>
              <a:t>αξιολόγηση της τεχνικής τους ικανότητας</a:t>
            </a:r>
            <a:r>
              <a:rPr lang="el-GR" sz="2000" u="sng" dirty="0" smtClean="0"/>
              <a:t>.</a:t>
            </a:r>
            <a:endParaRPr lang="en-US" sz="2000" u="sng" dirty="0" smtClean="0"/>
          </a:p>
          <a:p>
            <a:endParaRPr lang="el-GR" sz="2000" dirty="0" smtClean="0"/>
          </a:p>
          <a:p>
            <a:r>
              <a:rPr lang="el-GR" sz="2000" b="1" dirty="0" smtClean="0"/>
              <a:t>Καθορισμός </a:t>
            </a:r>
            <a:r>
              <a:rPr lang="el-GR" sz="2000" b="1" dirty="0" smtClean="0"/>
              <a:t>υπευθύνου για την ανασκόπηση των αποτελεσμάτων του ελέγχου ποιότητας.</a:t>
            </a:r>
            <a:endParaRPr lang="el-GR" sz="2000" dirty="0" smtClean="0"/>
          </a:p>
          <a:p>
            <a:r>
              <a:rPr lang="el-GR" sz="2000" dirty="0" smtClean="0"/>
              <a:t>Ο χειριστής των συσκευών POCT </a:t>
            </a:r>
            <a:r>
              <a:rPr lang="el-GR" sz="2000" u="sng" dirty="0" smtClean="0"/>
              <a:t>εξετάζει αμέσως τα αποτελέσματα </a:t>
            </a:r>
            <a:r>
              <a:rPr lang="el-GR" sz="2000" dirty="0" smtClean="0"/>
              <a:t>του ποιοτικού ελέγχου, και εφαρμόζει τις ενδεδειγμένες κάθε φορά </a:t>
            </a:r>
            <a:r>
              <a:rPr lang="el-GR" sz="2000" u="sng" dirty="0" smtClean="0"/>
              <a:t>διορθωτικές ενέργειες</a:t>
            </a:r>
            <a:r>
              <a:rPr lang="el-GR" sz="2000" dirty="0" smtClean="0"/>
              <a:t>.</a:t>
            </a:r>
            <a:endParaRPr lang="en-US" sz="2000" dirty="0" smtClean="0"/>
          </a:p>
          <a:p>
            <a:endParaRPr lang="el-GR" sz="2000" dirty="0" smtClean="0"/>
          </a:p>
          <a:p>
            <a:r>
              <a:rPr lang="el-GR" sz="2000" b="1" dirty="0" smtClean="0"/>
              <a:t>Ο Συντονιστής ή εκπρόσωπος των Κεντρικών Εργαστηρίων</a:t>
            </a:r>
            <a:r>
              <a:rPr lang="el-GR" sz="2000" dirty="0" smtClean="0"/>
              <a:t> θα πρέπει να είναι </a:t>
            </a:r>
            <a:r>
              <a:rPr lang="el-GR" sz="2000" u="sng" dirty="0" smtClean="0"/>
              <a:t>υπεύθυνος για την εξέταση και την ανάλυση των τάσεων των αποτελεσμάτων εσωτερικού ποιοτικού ελέγχου, καθώς και για την λήψη κατάλληλων διορθωτικών ενεργειών όταν αυτό απαιτείται. </a:t>
            </a:r>
          </a:p>
          <a:p>
            <a:r>
              <a:rPr lang="el-GR" sz="2000" dirty="0" smtClean="0"/>
              <a:t>Όλες </a:t>
            </a:r>
            <a:r>
              <a:rPr lang="el-GR" sz="2000" dirty="0" smtClean="0"/>
              <a:t>οι καταγραφές των </a:t>
            </a:r>
            <a:r>
              <a:rPr lang="el-GR" sz="2000" dirty="0" smtClean="0"/>
              <a:t>αποτελεσμάτων του ποιοτικού ελέγχου, τα </a:t>
            </a:r>
            <a:r>
              <a:rPr lang="el-GR" sz="2000" dirty="0" smtClean="0"/>
              <a:t>σχόλια  </a:t>
            </a:r>
            <a:r>
              <a:rPr lang="el-GR" sz="2000" dirty="0" smtClean="0"/>
              <a:t>και </a:t>
            </a:r>
            <a:r>
              <a:rPr lang="el-GR" sz="2000" dirty="0" smtClean="0"/>
              <a:t>οι </a:t>
            </a:r>
            <a:r>
              <a:rPr lang="el-GR" sz="2000" dirty="0" smtClean="0"/>
              <a:t>εφαρμοζόμενες </a:t>
            </a:r>
            <a:r>
              <a:rPr lang="el-GR" sz="2000" dirty="0" smtClean="0"/>
              <a:t>διορθωτικές ενέργειες </a:t>
            </a:r>
            <a:r>
              <a:rPr lang="el-GR" sz="2000" dirty="0" smtClean="0"/>
              <a:t>θα </a:t>
            </a:r>
            <a:r>
              <a:rPr lang="el-GR" sz="2000" dirty="0" smtClean="0"/>
              <a:t>πρέπει να διατηρηθούν για </a:t>
            </a:r>
            <a:r>
              <a:rPr lang="el-GR" sz="2000" u="sng" dirty="0" smtClean="0"/>
              <a:t>τρία τουλάχιστον </a:t>
            </a:r>
            <a:r>
              <a:rPr lang="el-GR" sz="2000" u="sng" dirty="0" smtClean="0"/>
              <a:t>χρόνια </a:t>
            </a:r>
            <a:r>
              <a:rPr lang="el-GR" sz="2000" dirty="0" smtClean="0"/>
              <a:t>και </a:t>
            </a:r>
            <a:r>
              <a:rPr lang="el-GR" sz="2000" dirty="0" smtClean="0"/>
              <a:t>να είναι διαθέσιμα  </a:t>
            </a:r>
            <a:r>
              <a:rPr lang="el-GR" sz="2000" dirty="0" smtClean="0"/>
              <a:t>για </a:t>
            </a:r>
            <a:r>
              <a:rPr lang="el-GR" sz="2000" dirty="0" smtClean="0"/>
              <a:t>έλεγχο.</a:t>
            </a:r>
          </a:p>
          <a:p>
            <a:r>
              <a:rPr lang="el-GR" dirty="0" smtClean="0"/>
              <a:t/>
            </a:r>
            <a:br>
              <a:rPr lang="el-GR" dirty="0" smtClean="0"/>
            </a:br>
            <a:r>
              <a:rPr lang="el-GR" dirty="0" smtClean="0"/>
              <a:t/>
            </a:r>
            <a:br>
              <a:rPr lang="el-GR" dirty="0" smtClean="0"/>
            </a:br>
            <a:endParaRPr lang="el-GR" dirty="0" smtClean="0"/>
          </a:p>
          <a:p>
            <a:r>
              <a:rPr lang="el-GR" dirty="0" smtClean="0"/>
              <a:t/>
            </a:r>
            <a:br>
              <a:rPr lang="el-GR" dirty="0" smtClean="0"/>
            </a:br>
            <a:endParaRPr lang="en-US" dirty="0" smtClean="0"/>
          </a:p>
          <a:p>
            <a:endParaRPr lang="en-US" b="1" dirty="0" smtClean="0"/>
          </a:p>
          <a:p>
            <a:endParaRPr lang="en-US" b="1" dirty="0" smtClean="0"/>
          </a:p>
          <a:p>
            <a:endParaRPr lang="en-US" b="1" dirty="0" smtClean="0"/>
          </a:p>
          <a:p>
            <a:endParaRPr lang="en-US" b="1" dirty="0" smtClean="0"/>
          </a:p>
          <a:p>
            <a:r>
              <a:rPr lang="el-GR" b="1" dirty="0" smtClean="0"/>
              <a:t>Εξωτερικός </a:t>
            </a:r>
            <a:r>
              <a:rPr lang="el-GR" b="1" dirty="0" smtClean="0"/>
              <a:t>έλεγχος ποιότητας </a:t>
            </a:r>
            <a:endParaRPr lang="el-GR" dirty="0" smtClean="0"/>
          </a:p>
          <a:p>
            <a:r>
              <a:rPr lang="el-GR" dirty="0" smtClean="0"/>
              <a:t>Μια μορφή εξωτερικής διασφάλισης της ποιότητας θα πρέπει να γίνεται για κάθε συσκευή POCT. Η συμμετοχή σε ένα αναγνωρισμένο πρόγραμμα EQA συνιστάται για κάθε υπό δοκιμή αναλυόμενη ουσία. Μία εναλλακτική μορφή εξωτερικής διασφάλισης της ποιότητας είναι η</a:t>
            </a:r>
          </a:p>
          <a:p>
            <a:r>
              <a:rPr lang="el-GR" dirty="0" smtClean="0"/>
              <a:t>μηνιαία διανομή γνωστού δείγματος το οποίο έχει αναλυθεί στο κεντρικό διαπιστευμένο εργαστήριο με δημιουργία υποδειγμάτων και διανομή σε όλες τις θέσεις POCT. Αυτή η επιλογή μπορεί να είναι χρήσιμη όταν ένα εμπορικό πρόγραμμα δεν είναι διαθέσιμο ή είναι ακατάλληλο ή υπερβολικά δαπανηρό για την εν λόγω πράξη. Οι χρήστες πρέπει να λάβουν υπόψη </a:t>
            </a:r>
            <a:r>
              <a:rPr lang="el-GR" dirty="0" err="1" smtClean="0"/>
              <a:t>τους,τους</a:t>
            </a:r>
            <a:r>
              <a:rPr lang="el-GR" dirty="0" smtClean="0"/>
              <a:t> περιορισμούς της χρήσης του δείγματος που περιλαμβάνει την εργαστηριακή απόδοση της μεθόδου, το περιορισμένο εύρος των δοκιμών, τη σταθερότητα των μεταφορών και την αδυναμία της ισότιμης σύγκρισης των αποτελεσμάτων .</a:t>
            </a:r>
          </a:p>
          <a:p>
            <a:r>
              <a:rPr lang="el-GR" dirty="0" smtClean="0"/>
              <a:t/>
            </a:r>
            <a:br>
              <a:rPr lang="el-GR" dirty="0" smtClean="0"/>
            </a:br>
            <a:r>
              <a:rPr lang="el-GR" dirty="0" smtClean="0"/>
              <a:t/>
            </a:r>
            <a:br>
              <a:rPr lang="el-GR" dirty="0" smtClean="0"/>
            </a:br>
            <a:endParaRPr lang="el-GR" dirty="0" smtClean="0"/>
          </a:p>
          <a:p>
            <a:r>
              <a:rPr lang="el-GR" b="1" dirty="0" smtClean="0"/>
              <a:t>Υπεύθυνος ανάλυσης</a:t>
            </a:r>
            <a:r>
              <a:rPr lang="el-GR" dirty="0" smtClean="0"/>
              <a:t> των δειγμάτων εξωτερικού ελέγχου ποιότητας.</a:t>
            </a:r>
          </a:p>
          <a:p>
            <a:r>
              <a:rPr lang="el-GR" dirty="0" smtClean="0"/>
              <a:t>Τα δείγματα πρέπει να αναλύονται από τους χειριστές των συσκευών POCT.</a:t>
            </a:r>
          </a:p>
          <a:p>
            <a:r>
              <a:rPr lang="el-GR" dirty="0" smtClean="0"/>
              <a:t/>
            </a:r>
            <a:br>
              <a:rPr lang="el-GR" dirty="0" smtClean="0"/>
            </a:br>
            <a:r>
              <a:rPr lang="el-GR" dirty="0" smtClean="0"/>
              <a:t/>
            </a:r>
            <a:br>
              <a:rPr lang="el-GR" dirty="0" smtClean="0"/>
            </a:br>
            <a:endParaRPr lang="el-GR" dirty="0" smtClean="0"/>
          </a:p>
          <a:p>
            <a:r>
              <a:rPr lang="el-GR" b="1" dirty="0" smtClean="0"/>
              <a:t>Καθορισμός υπευθύνου για την κατάρτιση των χειριστών POCT</a:t>
            </a:r>
            <a:r>
              <a:rPr lang="el-GR" dirty="0" smtClean="0"/>
              <a:t> έτσι ώστε να εφαρμόζεται ορθά ο εξωτερικός έλεγχος της ποιότητας.</a:t>
            </a:r>
          </a:p>
          <a:p>
            <a:r>
              <a:rPr lang="el-GR" dirty="0" smtClean="0"/>
              <a:t>Θα πρέπει να υπάρχει μια συνεργατική προσέγγιση μεταξύ των χειριστών των συσκευών POCT, τους προμηθευτές και τα Κεντρικά διαπιστευμένα Εργαστήρια. Ελάχιστα αποδεκτά πρότυπα εκπαίδευσης χειριστή πρέπει να τεκμηριώνονται και είναι διαθέσιμα για έλεγχο. Με την ολοκλήρωση της εκπαίδευσης, οι χειριστές των συσκευών POCT θα πρέπει να τεκμηριώνουν τα πιστοποιητικά εκπαίδευσης τους και την αξιολόγηση της τεχνικής τους ικανότητας.</a:t>
            </a:r>
          </a:p>
          <a:p>
            <a:r>
              <a:rPr lang="el-GR" dirty="0" smtClean="0"/>
              <a:t/>
            </a:r>
            <a:br>
              <a:rPr lang="el-GR" dirty="0" smtClean="0"/>
            </a:br>
            <a:r>
              <a:rPr lang="el-GR" dirty="0" smtClean="0"/>
              <a:t/>
            </a:r>
            <a:br>
              <a:rPr lang="el-GR" dirty="0" smtClean="0"/>
            </a:br>
            <a:endParaRPr lang="el-GR" dirty="0" smtClean="0"/>
          </a:p>
          <a:p>
            <a:r>
              <a:rPr lang="el-GR" b="1" dirty="0" smtClean="0"/>
              <a:t>Καθορισμός υπευθύνου για την ανασκόπηση των αποτελεσμάτων του</a:t>
            </a:r>
            <a:endParaRPr lang="el-GR" dirty="0" smtClean="0"/>
          </a:p>
          <a:p>
            <a:r>
              <a:rPr lang="el-GR" b="1" dirty="0" smtClean="0"/>
              <a:t>εξωτερικού ελέγχου ποιότητας.</a:t>
            </a:r>
            <a:endParaRPr lang="el-GR" dirty="0" smtClean="0"/>
          </a:p>
          <a:p>
            <a:r>
              <a:rPr lang="el-GR" dirty="0" smtClean="0"/>
              <a:t>Ο χειριστής των συσκευών POCT ή ο συντονιστής εξετάζει αμέσως τα αποτελέσματα του, και εφαρμόζει τις ενδεδειγμένες κάθε φορά διορθωτικές ενέργειες. Όλες οι καταγραφές των, σχόλια και οι εφαρμοζόμενες διορθωτικές ενέργειες θα πρέπει να διατηρηθούν για</a:t>
            </a:r>
          </a:p>
          <a:p>
            <a:r>
              <a:rPr lang="el-GR" dirty="0" smtClean="0"/>
              <a:t>τρία τουλάχιστον χρόνια και να είναι διαθέσιμα για έλεγχο.</a:t>
            </a:r>
          </a:p>
          <a:p>
            <a:r>
              <a:rPr lang="el-GR" dirty="0" smtClean="0"/>
              <a:t>Η αξιολόγηση τόσο του εσωτερικού όσο και του εξωτερικού ελέγχου ποιότητας θα πρέπει να εποπτεύονται από έναν επιστήμονα με ειδικές γνώσεις στις συσκευές POCT. Αυτό μπορεί να είναι ένας επιστήμονας από τα Κεντρικά διαπιστευμένα Εργαστήρια ή ένας εξειδικευμένος χειριστής ή συντονιστής POCT</a:t>
            </a:r>
            <a:endParaRPr lang="el-G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0" y="2708920"/>
            <a:ext cx="9144000" cy="2232248"/>
          </a:xfrm>
        </p:spPr>
        <p:txBody>
          <a:bodyPr>
            <a:normAutofit fontScale="90000"/>
          </a:bodyPr>
          <a:lstStyle/>
          <a:p>
            <a:r>
              <a:rPr lang="el-GR" b="1" u="sng" dirty="0" smtClean="0"/>
              <a:t>Ιατρική Διάγνωση:</a:t>
            </a:r>
            <a:r>
              <a:rPr lang="en-US" b="1" u="sng" dirty="0" smtClean="0"/>
              <a:t/>
            </a:r>
            <a:br>
              <a:rPr lang="en-US" b="1" u="sng" dirty="0" smtClean="0"/>
            </a:br>
            <a:r>
              <a:rPr lang="el-GR" dirty="0" smtClean="0"/>
              <a:t/>
            </a:r>
            <a:br>
              <a:rPr lang="el-GR" dirty="0" smtClean="0"/>
            </a:br>
            <a:r>
              <a:rPr lang="el-GR" sz="2000" dirty="0" smtClean="0"/>
              <a:t>Μία προσπάθεια κατηγοριοποίησης της κατάστασης ενός ατόμου σε ξεχωριστές και διακριτές κατηγορίες που επιτρέπουν ιατρικές αποφάσεις σχετικά με τη θεραπεία και την πρόγνωση που πρέπει να γίνει. Μια διαγνωστική διαδικασία μπορεί να πραγματοποιηθεί από διάφορους επαγγελματίες του τομέα υγειονομικής περίθαλψης. </a:t>
            </a:r>
            <a:br>
              <a:rPr lang="el-GR" sz="2000" dirty="0" smtClean="0"/>
            </a:br>
            <a:r>
              <a:rPr lang="el-GR" sz="2000" dirty="0"/>
              <a:t/>
            </a:r>
            <a:br>
              <a:rPr lang="el-GR" sz="2000" dirty="0"/>
            </a:br>
            <a:r>
              <a:rPr lang="el-GR" sz="2000" dirty="0" smtClean="0"/>
              <a:t>Το πρώτο βήμα για την εκτέλεση μιας διαδικασίας διάγνωσης είναι να εντοπιστεί μια ιατρική ένδειξη όπως για παράδειγμα ανίχνευση οποιασδήποτε απόκλισης από αυτό που θεωρείται φυσιολογικό, της ανατομίας, της φυσιολογίας, της παθολογίας ,της ψυχολογίας και ανθρώπινης ομοιόστασης.</a:t>
            </a:r>
            <a:br>
              <a:rPr lang="el-GR" sz="2000" dirty="0" smtClean="0"/>
            </a:br>
            <a:r>
              <a:rPr lang="el-GR" sz="2000" dirty="0" smtClean="0"/>
              <a:t/>
            </a:r>
            <a:br>
              <a:rPr lang="el-GR" sz="2000" dirty="0" smtClean="0"/>
            </a:br>
            <a:r>
              <a:rPr lang="el-GR" sz="2000" dirty="0" smtClean="0"/>
              <a:t>Μερικοί τρόποι με τους οποίους μπορεί να πραγματοποιηθεί μια διάγνωση είναι οι εξής:</a:t>
            </a:r>
            <a:br>
              <a:rPr lang="el-GR" sz="2000" dirty="0" smtClean="0"/>
            </a:br>
            <a:r>
              <a:rPr lang="el-GR" sz="2000" dirty="0" smtClean="0"/>
              <a:t>Κλινική , εργαστηριακή, ακτινολογική, κύρια διάγνωση, διάγνωση εισαγωγής, προγεννητική διάγνωση, διάγνωση του αποκλεισμού, διπλή διάγνωση, αυτό – διάγνωση, τηλεδιάγνωση,  νοσηλευτική, υποβοηθούμενη από Η/Υ διάγνωση, αναδρομική και PoC Testing.</a:t>
            </a:r>
            <a:br>
              <a:rPr lang="el-GR" sz="2000" dirty="0" smtClean="0"/>
            </a:br>
            <a:r>
              <a:rPr lang="el-GR" sz="2000" dirty="0" smtClean="0"/>
              <a:t/>
            </a:r>
            <a:br>
              <a:rPr lang="el-GR" sz="2000" dirty="0" smtClean="0"/>
            </a:br>
            <a:r>
              <a:rPr lang="el-GR" sz="2000" dirty="0" smtClean="0"/>
              <a:t>Στην παρούσα έκθεση θα ασχοληθούμε με το PoC Testing. Δηλαδή την διαδικασία διάγνωσης που πραγματοποιείται με συσκευές Point- of- Care.</a:t>
            </a:r>
            <a:br>
              <a:rPr lang="el-GR" sz="2000" dirty="0" smtClean="0"/>
            </a:br>
            <a:r>
              <a:rPr lang="el-GR" dirty="0" smtClean="0"/>
              <a:t/>
            </a:r>
            <a:br>
              <a:rPr lang="el-GR" dirty="0" smtClean="0"/>
            </a:br>
            <a:endParaRPr lang="el-G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3970318"/>
          </a:xfrm>
          <a:prstGeom prst="rect">
            <a:avLst/>
          </a:prstGeom>
        </p:spPr>
        <p:txBody>
          <a:bodyPr wrap="square">
            <a:spAutoFit/>
          </a:bodyPr>
          <a:lstStyle/>
          <a:p>
            <a:r>
              <a:rPr lang="el-GR" b="1" dirty="0" smtClean="0"/>
              <a:t>Εξωτερικός έλεγχος ποιότητας </a:t>
            </a:r>
            <a:endParaRPr lang="el-GR" dirty="0" smtClean="0"/>
          </a:p>
          <a:p>
            <a:r>
              <a:rPr lang="el-GR" dirty="0" smtClean="0"/>
              <a:t>Μια μορφή εξωτερικής διασφάλισης της ποιότητας θα πρέπει να γίνεται για κάθε συσκευή POCT. Η </a:t>
            </a:r>
            <a:r>
              <a:rPr lang="el-GR" u="sng" dirty="0" smtClean="0"/>
              <a:t>συμμετοχή σε ένα αναγνωρισμένο πρόγραμμα </a:t>
            </a:r>
            <a:r>
              <a:rPr lang="el-GR" dirty="0" smtClean="0"/>
              <a:t>EQA συνιστάται για κάθε υπό δοκιμή αναλυόμενη ουσία. Μία εναλλακτική μορφή εξωτερικής διασφάλισης της ποιότητας είναι η</a:t>
            </a:r>
          </a:p>
          <a:p>
            <a:r>
              <a:rPr lang="el-GR" u="sng" dirty="0" smtClean="0"/>
              <a:t>μηνιαία διανομή γνωστού δείγματος το οποίο έχει αναλυθεί στο κεντρικό διαπιστευμένο εργαστήριο</a:t>
            </a:r>
            <a:r>
              <a:rPr lang="el-GR" dirty="0" smtClean="0"/>
              <a:t> με δημιουργία υποδειγμάτων και διανομή σε όλες τις θέσεις POCT. </a:t>
            </a:r>
            <a:br>
              <a:rPr lang="el-GR" dirty="0" smtClean="0"/>
            </a:br>
            <a:endParaRPr lang="el-GR" dirty="0" smtClean="0"/>
          </a:p>
          <a:p>
            <a:r>
              <a:rPr lang="el-GR" b="1" dirty="0" smtClean="0"/>
              <a:t>Υπεύθυνος </a:t>
            </a:r>
            <a:r>
              <a:rPr lang="el-GR" b="1" dirty="0" smtClean="0"/>
              <a:t>ανάλυσης</a:t>
            </a:r>
            <a:r>
              <a:rPr lang="el-GR" dirty="0" smtClean="0"/>
              <a:t> των δειγμάτων εξωτερικού ελέγχου ποιότητας.</a:t>
            </a:r>
          </a:p>
          <a:p>
            <a:r>
              <a:rPr lang="el-GR" dirty="0" smtClean="0"/>
              <a:t>Τα δείγματα πρέπει να αναλύονται από τους χειριστές των συσκευών POCT.</a:t>
            </a:r>
          </a:p>
          <a:p>
            <a:r>
              <a:rPr lang="el-GR" dirty="0" smtClean="0"/>
              <a:t/>
            </a:r>
            <a:br>
              <a:rPr lang="el-GR" dirty="0" smtClean="0"/>
            </a:br>
            <a:endParaRPr lang="el-GR" dirty="0" smtClean="0"/>
          </a:p>
          <a:p>
            <a:r>
              <a:rPr lang="el-GR" dirty="0" smtClean="0"/>
              <a:t/>
            </a:r>
            <a:br>
              <a:rPr lang="el-GR" dirty="0" smtClean="0"/>
            </a:br>
            <a:r>
              <a:rPr lang="el-GR" dirty="0" smtClean="0"/>
              <a:t/>
            </a:r>
            <a:br>
              <a:rPr lang="el-GR" dirty="0" smtClean="0"/>
            </a:br>
            <a:endParaRPr lang="el-GR" dirty="0" smtClean="0"/>
          </a:p>
        </p:txBody>
      </p:sp>
      <p:pic>
        <p:nvPicPr>
          <p:cNvPr id="3" name="Picture 2" descr="C:\Users\User\Downloads\handheld_diagnostics_AB.jpg"/>
          <p:cNvPicPr>
            <a:picLocks noChangeAspect="1" noChangeArrowheads="1"/>
          </p:cNvPicPr>
          <p:nvPr/>
        </p:nvPicPr>
        <p:blipFill>
          <a:blip r:embed="rId2" cstate="print"/>
          <a:srcRect/>
          <a:stretch>
            <a:fillRect/>
          </a:stretch>
        </p:blipFill>
        <p:spPr bwMode="auto">
          <a:xfrm>
            <a:off x="467544" y="2708920"/>
            <a:ext cx="7815776" cy="371703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6832640"/>
          </a:xfrm>
          <a:prstGeom prst="rect">
            <a:avLst/>
          </a:prstGeom>
        </p:spPr>
        <p:txBody>
          <a:bodyPr wrap="square">
            <a:spAutoFit/>
          </a:bodyPr>
          <a:lstStyle/>
          <a:p>
            <a:r>
              <a:rPr lang="el-GR" sz="2000" b="1" u="sng" dirty="0" smtClean="0"/>
              <a:t>Μέθοδος και υλικά για έλεγχο </a:t>
            </a:r>
            <a:r>
              <a:rPr lang="el-GR" sz="2000" b="1" u="sng" dirty="0" err="1" smtClean="0"/>
              <a:t>ζακχάρου</a:t>
            </a:r>
            <a:r>
              <a:rPr lang="el-GR" sz="2000" b="1" u="sng" dirty="0" smtClean="0"/>
              <a:t>:</a:t>
            </a:r>
            <a:endParaRPr lang="el-GR" sz="2000" dirty="0" smtClean="0"/>
          </a:p>
          <a:p>
            <a:r>
              <a:rPr lang="el-GR" dirty="0" smtClean="0"/>
              <a:t/>
            </a:r>
            <a:br>
              <a:rPr lang="el-GR" dirty="0" smtClean="0"/>
            </a:br>
            <a:r>
              <a:rPr lang="el-GR" sz="2000" dirty="0" smtClean="0"/>
              <a:t>Για </a:t>
            </a:r>
            <a:r>
              <a:rPr lang="el-GR" sz="2000" dirty="0" smtClean="0"/>
              <a:t>τον προσδιορισμό του σακχάρου στα σημεία φροντίδας των ασθενών (POC) χρησιμοποιούνται τα </a:t>
            </a:r>
            <a:r>
              <a:rPr lang="el-GR" sz="2000" u="sng" dirty="0" smtClean="0"/>
              <a:t>συστήματα ελέγχου γλυκόζης αίματος “Element</a:t>
            </a:r>
            <a:r>
              <a:rPr lang="el-GR" sz="2000" dirty="0" smtClean="0"/>
              <a:t>”. Το παρόν σύστημα</a:t>
            </a:r>
          </a:p>
          <a:p>
            <a:r>
              <a:rPr lang="el-GR" sz="2000" dirty="0" smtClean="0"/>
              <a:t>προορίζεται αποκλειστικά για “in vitro” διαγνωστική χρήση.Η λειτουργία του στηρίζεται στον </a:t>
            </a:r>
            <a:r>
              <a:rPr lang="el-GR" sz="2000" b="1" dirty="0" smtClean="0"/>
              <a:t>προσδιορισμό του ενζύμου γλυκοζοξειδάση </a:t>
            </a:r>
            <a:r>
              <a:rPr lang="el-GR" sz="2000" dirty="0" smtClean="0"/>
              <a:t>το οποίο βρίσκεται πάνω στην ταινία εξέτασης γλυκόζης αίματος και το οποίο δείχνει ειδικά την γλυκόζη αίματος. </a:t>
            </a:r>
            <a:endParaRPr lang="el-GR" sz="2000" dirty="0" smtClean="0"/>
          </a:p>
          <a:p>
            <a:r>
              <a:rPr lang="el-GR" sz="2000" dirty="0" smtClean="0"/>
              <a:t>Το </a:t>
            </a:r>
            <a:r>
              <a:rPr lang="el-GR" sz="2000" dirty="0" smtClean="0"/>
              <a:t>δείγμα </a:t>
            </a:r>
            <a:r>
              <a:rPr lang="el-GR" sz="2000" dirty="0" smtClean="0"/>
              <a:t>που χρησιμοποιείται </a:t>
            </a:r>
            <a:r>
              <a:rPr lang="el-GR" sz="2000" dirty="0" smtClean="0"/>
              <a:t>είναι </a:t>
            </a:r>
            <a:r>
              <a:rPr lang="el-GR" sz="2000" u="sng" dirty="0" smtClean="0"/>
              <a:t>τριχοειδικό πλήρες αίμα</a:t>
            </a:r>
            <a:r>
              <a:rPr lang="el-GR" sz="2000" dirty="0" smtClean="0"/>
              <a:t>. </a:t>
            </a:r>
            <a:endParaRPr lang="el-GR" sz="2000" dirty="0" smtClean="0"/>
          </a:p>
          <a:p>
            <a:r>
              <a:rPr lang="el-GR" sz="2000" dirty="0" smtClean="0"/>
              <a:t>Ο </a:t>
            </a:r>
            <a:r>
              <a:rPr lang="el-GR" sz="2000" u="sng" dirty="0" smtClean="0"/>
              <a:t>βιοχημικός αναλυτής Dimension Rxl max (Siemens) </a:t>
            </a:r>
            <a:r>
              <a:rPr lang="el-GR" sz="2000" dirty="0" smtClean="0"/>
              <a:t>χρησιμοποιείται στα Κεντρικά Εργαστήρια του Νοσοκομείου για τον προσδιορισμό της γλυκόζης στο αίμα. </a:t>
            </a:r>
            <a:endParaRPr lang="el-GR" sz="2000" dirty="0" smtClean="0"/>
          </a:p>
          <a:p>
            <a:r>
              <a:rPr lang="el-GR" sz="2000" dirty="0" smtClean="0"/>
              <a:t>Η </a:t>
            </a:r>
            <a:r>
              <a:rPr lang="el-GR" sz="2000" dirty="0" smtClean="0"/>
              <a:t>μέθοδος που χρησιμοποιείται στο </a:t>
            </a:r>
            <a:r>
              <a:rPr lang="el-GR" sz="2000" dirty="0" smtClean="0"/>
              <a:t>σύστημα</a:t>
            </a:r>
          </a:p>
          <a:p>
            <a:r>
              <a:rPr lang="el-GR" sz="2000" dirty="0" smtClean="0"/>
              <a:t> </a:t>
            </a:r>
            <a:r>
              <a:rPr lang="el-GR" sz="2000" dirty="0" smtClean="0"/>
              <a:t>κλινικής χημείας Dimension είναι μία “in vitro</a:t>
            </a:r>
            <a:r>
              <a:rPr lang="el-GR" sz="2000" dirty="0" smtClean="0"/>
              <a:t>”</a:t>
            </a:r>
          </a:p>
          <a:p>
            <a:r>
              <a:rPr lang="el-GR" sz="2000" dirty="0" smtClean="0"/>
              <a:t> </a:t>
            </a:r>
            <a:r>
              <a:rPr lang="el-GR" sz="2000" dirty="0" smtClean="0"/>
              <a:t>διαγνωστική εξέταση η οποία προορίζεται για </a:t>
            </a:r>
            <a:r>
              <a:rPr lang="el-GR" sz="2000" dirty="0" smtClean="0"/>
              <a:t>τον</a:t>
            </a:r>
          </a:p>
          <a:p>
            <a:r>
              <a:rPr lang="el-GR" sz="2000" dirty="0" smtClean="0"/>
              <a:t> </a:t>
            </a:r>
            <a:r>
              <a:rPr lang="el-GR" sz="2000" b="1" dirty="0" smtClean="0"/>
              <a:t>ποσοτικό καθορισμό της γλυκόζης σε </a:t>
            </a:r>
            <a:endParaRPr lang="el-GR" sz="2000" b="1" dirty="0" smtClean="0"/>
          </a:p>
          <a:p>
            <a:r>
              <a:rPr lang="el-GR" sz="2000" b="1" dirty="0" smtClean="0"/>
              <a:t>ανθρώπινο ορό, πλάσμα</a:t>
            </a:r>
            <a:r>
              <a:rPr lang="el-GR" sz="2000" b="1" dirty="0" smtClean="0"/>
              <a:t>, ούρα </a:t>
            </a:r>
            <a:r>
              <a:rPr lang="el-GR" sz="2000" b="1" dirty="0" smtClean="0"/>
              <a:t>και</a:t>
            </a:r>
          </a:p>
          <a:p>
            <a:r>
              <a:rPr lang="el-GR" sz="2000" b="1" dirty="0" smtClean="0"/>
              <a:t> </a:t>
            </a:r>
            <a:r>
              <a:rPr lang="el-GR" sz="2000" b="1" dirty="0" smtClean="0"/>
              <a:t>αγκεφαλονωτιαίο υγρό</a:t>
            </a:r>
            <a:r>
              <a:rPr lang="el-GR" sz="2000" dirty="0" smtClean="0"/>
              <a:t>. </a:t>
            </a:r>
            <a:endParaRPr lang="el-GR" sz="2000" dirty="0" smtClean="0"/>
          </a:p>
          <a:p>
            <a:r>
              <a:rPr lang="el-GR" sz="2000" dirty="0" smtClean="0"/>
              <a:t>Η </a:t>
            </a:r>
            <a:r>
              <a:rPr lang="el-GR" sz="2000" dirty="0" smtClean="0"/>
              <a:t>μέθοδος της γλυκόζης είναι μία προσαρμογή </a:t>
            </a:r>
            <a:r>
              <a:rPr lang="el-GR" sz="2000" dirty="0" smtClean="0"/>
              <a:t>της</a:t>
            </a:r>
          </a:p>
          <a:p>
            <a:r>
              <a:rPr lang="el-GR" sz="2000" dirty="0" smtClean="0"/>
              <a:t>μεθόδου </a:t>
            </a:r>
            <a:r>
              <a:rPr lang="el-GR" sz="2000" dirty="0" smtClean="0"/>
              <a:t>εξοκινάσης – </a:t>
            </a:r>
            <a:r>
              <a:rPr lang="el-GR" sz="2000" dirty="0" smtClean="0"/>
              <a:t>αφυδρογονάσης της </a:t>
            </a:r>
            <a:r>
              <a:rPr lang="el-GR" sz="2000" dirty="0" smtClean="0"/>
              <a:t>6 – </a:t>
            </a:r>
            <a:endParaRPr lang="el-GR" sz="2000" dirty="0" smtClean="0"/>
          </a:p>
          <a:p>
            <a:r>
              <a:rPr lang="el-GR" sz="2000" dirty="0" smtClean="0"/>
              <a:t>φωσφορικής </a:t>
            </a:r>
            <a:r>
              <a:rPr lang="el-GR" sz="2000" dirty="0" smtClean="0"/>
              <a:t>γλυκόζης, γενικώς </a:t>
            </a:r>
            <a:r>
              <a:rPr lang="el-GR" sz="2000" dirty="0" smtClean="0"/>
              <a:t>αποδεκτή </a:t>
            </a:r>
          </a:p>
          <a:p>
            <a:r>
              <a:rPr lang="el-GR" sz="2000" dirty="0" smtClean="0"/>
              <a:t>μέθοδος </a:t>
            </a:r>
            <a:r>
              <a:rPr lang="el-GR" sz="2000" dirty="0" smtClean="0"/>
              <a:t>αναφοράς για τη μέτρηση της γλυκόζης.</a:t>
            </a:r>
            <a:endParaRPr lang="el-GR" sz="2000" dirty="0"/>
          </a:p>
        </p:txBody>
      </p:sp>
      <p:pic>
        <p:nvPicPr>
          <p:cNvPr id="9218" name="Picture 2"/>
          <p:cNvPicPr>
            <a:picLocks noChangeAspect="1" noChangeArrowheads="1"/>
          </p:cNvPicPr>
          <p:nvPr/>
        </p:nvPicPr>
        <p:blipFill>
          <a:blip r:embed="rId2" cstate="print"/>
          <a:srcRect/>
          <a:stretch>
            <a:fillRect/>
          </a:stretch>
        </p:blipFill>
        <p:spPr bwMode="auto">
          <a:xfrm>
            <a:off x="5334000" y="3810000"/>
            <a:ext cx="3810000" cy="30480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6217087"/>
          </a:xfrm>
          <a:prstGeom prst="rect">
            <a:avLst/>
          </a:prstGeom>
        </p:spPr>
        <p:txBody>
          <a:bodyPr wrap="square">
            <a:spAutoFit/>
          </a:bodyPr>
          <a:lstStyle/>
          <a:p>
            <a:r>
              <a:rPr lang="el-GR" sz="2000" b="1" u="sng" dirty="0" smtClean="0"/>
              <a:t>Μέθοδος και υλικά για έλεγχο αερίων αίματος</a:t>
            </a:r>
            <a:endParaRPr lang="el-GR" sz="2000" dirty="0" smtClean="0"/>
          </a:p>
          <a:p>
            <a:r>
              <a:rPr lang="el-GR" dirty="0" smtClean="0"/>
              <a:t/>
            </a:r>
            <a:br>
              <a:rPr lang="el-GR" dirty="0" smtClean="0"/>
            </a:br>
            <a:r>
              <a:rPr lang="el-GR" dirty="0" smtClean="0"/>
              <a:t>Για </a:t>
            </a:r>
            <a:r>
              <a:rPr lang="el-GR" dirty="0" smtClean="0"/>
              <a:t>τον προσδιορισμό των αερίων αίματος στα σημεία φροντίδας των ασθενών (POC) χρησιμοποιούνται οι αναλυτές </a:t>
            </a:r>
            <a:r>
              <a:rPr lang="el-GR" b="1" dirty="0" smtClean="0"/>
              <a:t>RADIOMETER ABL 700 SERIES.</a:t>
            </a:r>
          </a:p>
          <a:p>
            <a:r>
              <a:rPr lang="el-GR" dirty="0" smtClean="0"/>
              <a:t>Οι μετρήσεις των αερίων αίματος χρησιμοποιούνται στην αξιολόγηση της κατάστασης της </a:t>
            </a:r>
            <a:r>
              <a:rPr lang="el-GR" b="1" dirty="0" smtClean="0"/>
              <a:t>οξυγόνωσης και της οξεοβασικής ισορροπίας</a:t>
            </a:r>
            <a:r>
              <a:rPr lang="el-GR" dirty="0" smtClean="0"/>
              <a:t>. </a:t>
            </a:r>
            <a:endParaRPr lang="el-GR" dirty="0" smtClean="0"/>
          </a:p>
          <a:p>
            <a:r>
              <a:rPr lang="el-GR" dirty="0" smtClean="0"/>
              <a:t>Τα </a:t>
            </a:r>
            <a:r>
              <a:rPr lang="el-GR" dirty="0" smtClean="0"/>
              <a:t>δείγμα αίματος συλλέγεται από μια αρτηρία συνήθως την κερκιδική, στον </a:t>
            </a:r>
            <a:r>
              <a:rPr lang="el-GR" dirty="0" smtClean="0"/>
              <a:t>καρπό. Τριχοειδικό </a:t>
            </a:r>
            <a:r>
              <a:rPr lang="el-GR" dirty="0" smtClean="0"/>
              <a:t>αίμα από τη φτέρνα μπορεί να χρησιμοποιηθεί για τα βρέφη. </a:t>
            </a:r>
            <a:endParaRPr lang="el-GR" dirty="0" smtClean="0"/>
          </a:p>
          <a:p>
            <a:r>
              <a:rPr lang="el-GR" u="sng" dirty="0" smtClean="0"/>
              <a:t>Ο </a:t>
            </a:r>
            <a:r>
              <a:rPr lang="el-GR" u="sng" dirty="0" smtClean="0"/>
              <a:t>έλεγχος των αερίων του αίματος δείχνει στον κλινικό την ποσότητα του οξυγόνου στο αίμα και εάν υπάρχει ή όχι διαταραχή στο pH του αίματος. </a:t>
            </a:r>
          </a:p>
          <a:p>
            <a:r>
              <a:rPr lang="el-GR" dirty="0" smtClean="0"/>
              <a:t>Τα αέρια του αίματος μετρούν άμεσα:</a:t>
            </a:r>
          </a:p>
          <a:p>
            <a:r>
              <a:rPr lang="el-GR" b="1" dirty="0" smtClean="0"/>
              <a:t>Το pH</a:t>
            </a:r>
            <a:r>
              <a:rPr lang="el-GR" dirty="0" smtClean="0"/>
              <a:t>, </a:t>
            </a:r>
            <a:r>
              <a:rPr lang="el-GR" u="sng" dirty="0" smtClean="0"/>
              <a:t>μέτρηση του επιπέδου των ιόντων υδρογόνου (Η+), </a:t>
            </a:r>
            <a:r>
              <a:rPr lang="el-GR" dirty="0" smtClean="0"/>
              <a:t>που δείχνει την κατάσταση του ισοζυγίου οξέων /βάσεων στο αίμα.</a:t>
            </a:r>
          </a:p>
          <a:p>
            <a:r>
              <a:rPr lang="el-GR" b="1" dirty="0" smtClean="0"/>
              <a:t>Το pO2, </a:t>
            </a:r>
            <a:r>
              <a:rPr lang="el-GR" dirty="0" smtClean="0"/>
              <a:t>τη </a:t>
            </a:r>
            <a:r>
              <a:rPr lang="el-GR" u="sng" dirty="0" smtClean="0"/>
              <a:t>μερική πίεση του οξυγόνου </a:t>
            </a:r>
            <a:r>
              <a:rPr lang="el-GR" dirty="0" smtClean="0"/>
              <a:t>(ποσότητα αερίου οξυγόνου διαλυμένο στο αίμα).</a:t>
            </a:r>
          </a:p>
          <a:p>
            <a:r>
              <a:rPr lang="el-GR" b="1" dirty="0" smtClean="0"/>
              <a:t>Το pCO2</a:t>
            </a:r>
            <a:r>
              <a:rPr lang="el-GR" dirty="0" smtClean="0"/>
              <a:t>, Τη </a:t>
            </a:r>
            <a:r>
              <a:rPr lang="el-GR" u="sng" dirty="0" smtClean="0"/>
              <a:t>μερική πίεση του διοξειδίου του άνθρακα </a:t>
            </a:r>
            <a:r>
              <a:rPr lang="el-GR" dirty="0" smtClean="0"/>
              <a:t>(ποσότητα αερίου διοξειδίου διαλυμένου στο αίμα</a:t>
            </a:r>
            <a:r>
              <a:rPr lang="el-GR" dirty="0" smtClean="0"/>
              <a:t>).</a:t>
            </a:r>
          </a:p>
          <a:p>
            <a:endParaRPr lang="el-GR" dirty="0" smtClean="0"/>
          </a:p>
          <a:p>
            <a:r>
              <a:rPr lang="el-GR" i="1" u="sng" dirty="0" smtClean="0"/>
              <a:t>Για τον ποιοτικό έλεγχο των μετρήσεων </a:t>
            </a:r>
            <a:endParaRPr lang="el-GR" i="1" u="sng" dirty="0" smtClean="0"/>
          </a:p>
          <a:p>
            <a:r>
              <a:rPr lang="el-GR" i="1" u="sng" dirty="0" smtClean="0"/>
              <a:t>προσδιορισμού </a:t>
            </a:r>
            <a:r>
              <a:rPr lang="el-GR" i="1" u="sng" dirty="0" smtClean="0"/>
              <a:t>των αερίων αίματος </a:t>
            </a:r>
            <a:r>
              <a:rPr lang="el-GR" i="1" u="sng" dirty="0" smtClean="0"/>
              <a:t>στα</a:t>
            </a:r>
          </a:p>
          <a:p>
            <a:r>
              <a:rPr lang="el-GR" i="1" u="sng" dirty="0" smtClean="0"/>
              <a:t> </a:t>
            </a:r>
            <a:r>
              <a:rPr lang="el-GR" i="1" u="sng" dirty="0" smtClean="0"/>
              <a:t>σημεία φροντίδας των ασθενών, </a:t>
            </a:r>
            <a:endParaRPr lang="el-GR" i="1" u="sng" dirty="0" smtClean="0"/>
          </a:p>
          <a:p>
            <a:r>
              <a:rPr lang="el-GR" i="1" u="sng" dirty="0" smtClean="0"/>
              <a:t>γίνεται </a:t>
            </a:r>
            <a:r>
              <a:rPr lang="el-GR" i="1" u="sng" dirty="0" smtClean="0"/>
              <a:t>χρήση ειδικών ορών εσωτερικού </a:t>
            </a:r>
            <a:endParaRPr lang="el-GR" i="1" u="sng" dirty="0" smtClean="0"/>
          </a:p>
          <a:p>
            <a:r>
              <a:rPr lang="el-GR" i="1" u="sng" dirty="0" smtClean="0"/>
              <a:t>ποιοτικού </a:t>
            </a:r>
            <a:r>
              <a:rPr lang="el-GR" i="1" u="sng" dirty="0" smtClean="0"/>
              <a:t>ελέγχου “controls”. </a:t>
            </a:r>
            <a:endParaRPr lang="el-GR" i="1" u="sng" dirty="0"/>
          </a:p>
        </p:txBody>
      </p:sp>
      <p:pic>
        <p:nvPicPr>
          <p:cNvPr id="10242" name="Picture 2"/>
          <p:cNvPicPr>
            <a:picLocks noChangeAspect="1" noChangeArrowheads="1"/>
          </p:cNvPicPr>
          <p:nvPr/>
        </p:nvPicPr>
        <p:blipFill>
          <a:blip r:embed="rId2" cstate="print"/>
          <a:srcRect/>
          <a:stretch>
            <a:fillRect/>
          </a:stretch>
        </p:blipFill>
        <p:spPr bwMode="auto">
          <a:xfrm>
            <a:off x="4211960" y="4293096"/>
            <a:ext cx="4566667" cy="2398017"/>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1692696" y="56138"/>
            <a:ext cx="9144000" cy="6801862"/>
          </a:xfrm>
          <a:prstGeom prst="rect">
            <a:avLst/>
          </a:prstGeom>
        </p:spPr>
        <p:txBody>
          <a:bodyPr wrap="square">
            <a:spAutoFit/>
          </a:bodyPr>
          <a:lstStyle/>
          <a:p>
            <a:pPr algn="ctr"/>
            <a:r>
              <a:rPr lang="el-GR" sz="2400" b="1" u="sng" dirty="0" smtClean="0"/>
              <a:t>Βιβλιογραφία</a:t>
            </a:r>
            <a:r>
              <a:rPr lang="el-GR" sz="2400" b="1" u="sng" dirty="0" smtClean="0"/>
              <a:t>:</a:t>
            </a:r>
          </a:p>
          <a:p>
            <a:pPr algn="ctr"/>
            <a:endParaRPr lang="el-GR" sz="2000" dirty="0" smtClean="0"/>
          </a:p>
          <a:p>
            <a:pPr algn="ctr"/>
            <a:endParaRPr lang="el-GR" sz="2000" dirty="0" smtClean="0"/>
          </a:p>
          <a:p>
            <a:pPr algn="ctr"/>
            <a:r>
              <a:rPr lang="en-US" sz="2000" dirty="0" smtClean="0">
                <a:hlinkClick r:id="rId2"/>
              </a:rPr>
              <a:t>https://biotech-ntua.wikispaces.com</a:t>
            </a:r>
            <a:endParaRPr lang="en-US" sz="2000" dirty="0" smtClean="0"/>
          </a:p>
          <a:p>
            <a:pPr algn="ctr"/>
            <a:endParaRPr lang="en-US" sz="2000" dirty="0" smtClean="0"/>
          </a:p>
          <a:p>
            <a:pPr algn="ctr"/>
            <a:r>
              <a:rPr lang="en-US" sz="2000" dirty="0" smtClean="0">
                <a:hlinkClick r:id="rId3"/>
              </a:rPr>
              <a:t>http://pointofcare.net</a:t>
            </a:r>
            <a:endParaRPr lang="en-US" sz="2000" dirty="0" smtClean="0"/>
          </a:p>
          <a:p>
            <a:pPr algn="ctr"/>
            <a:endParaRPr lang="en-US" sz="2000" dirty="0" smtClean="0"/>
          </a:p>
          <a:p>
            <a:pPr algn="ctr"/>
            <a:r>
              <a:rPr lang="en-US" sz="2000" dirty="0" smtClean="0">
                <a:hlinkClick r:id="rId4"/>
              </a:rPr>
              <a:t>http://en.wikipedia.org</a:t>
            </a:r>
            <a:endParaRPr lang="en-US" sz="2000" dirty="0" smtClean="0"/>
          </a:p>
          <a:p>
            <a:pPr algn="ctr"/>
            <a:endParaRPr lang="en-US" sz="2000" dirty="0" smtClean="0"/>
          </a:p>
          <a:p>
            <a:pPr algn="ctr"/>
            <a:r>
              <a:rPr lang="en-US" sz="2000" dirty="0" smtClean="0">
                <a:hlinkClick r:id="rId5"/>
              </a:rPr>
              <a:t>http://globalhealth.mit.edu</a:t>
            </a:r>
            <a:endParaRPr lang="en-US" sz="2000" dirty="0" smtClean="0"/>
          </a:p>
          <a:p>
            <a:pPr algn="ctr"/>
            <a:endParaRPr lang="en-US" sz="2000" dirty="0" smtClean="0"/>
          </a:p>
          <a:p>
            <a:pPr algn="ctr"/>
            <a:r>
              <a:rPr lang="en-US" sz="2000" dirty="0" smtClean="0">
                <a:hlinkClick r:id="rId6"/>
              </a:rPr>
              <a:t>http://www.fannin.eu</a:t>
            </a:r>
            <a:endParaRPr lang="en-US" sz="2000" dirty="0" smtClean="0"/>
          </a:p>
          <a:p>
            <a:pPr algn="ctr"/>
            <a:endParaRPr lang="en-US" sz="2000" dirty="0" smtClean="0"/>
          </a:p>
          <a:p>
            <a:pPr algn="ctr"/>
            <a:r>
              <a:rPr lang="en-US" sz="2000" dirty="0" smtClean="0">
                <a:hlinkClick r:id="rId7"/>
              </a:rPr>
              <a:t>http://www.eekx-kb.gr</a:t>
            </a:r>
            <a:endParaRPr lang="en-US" sz="2000" dirty="0" smtClean="0"/>
          </a:p>
          <a:p>
            <a:pPr algn="ctr"/>
            <a:endParaRPr lang="en-US" sz="2000" dirty="0" smtClean="0"/>
          </a:p>
          <a:p>
            <a:pPr algn="ctr"/>
            <a:r>
              <a:rPr lang="en-US" sz="2000" dirty="0" smtClean="0">
                <a:hlinkClick r:id="rId8"/>
              </a:rPr>
              <a:t>http://www.itcmed.com</a:t>
            </a:r>
            <a:endParaRPr lang="en-US" sz="2000" dirty="0" smtClean="0"/>
          </a:p>
          <a:p>
            <a:pPr algn="ctr"/>
            <a:endParaRPr lang="en-US" sz="2000" dirty="0" smtClean="0"/>
          </a:p>
          <a:p>
            <a:pPr algn="ctr"/>
            <a:r>
              <a:rPr lang="en-US" sz="2000" dirty="0" smtClean="0">
                <a:hlinkClick r:id="rId9"/>
              </a:rPr>
              <a:t>http://www.ncbi.nlm.nih.gov</a:t>
            </a:r>
            <a:endParaRPr lang="en-US" sz="2000" dirty="0" smtClean="0"/>
          </a:p>
          <a:p>
            <a:pPr algn="ctr"/>
            <a:endParaRPr lang="en-US" sz="2000" dirty="0" smtClean="0"/>
          </a:p>
          <a:p>
            <a:pPr algn="ctr"/>
            <a:r>
              <a:rPr lang="en-US" sz="2000" dirty="0" smtClean="0">
                <a:hlinkClick r:id="rId10"/>
              </a:rPr>
              <a:t>http://www.rsc.org</a:t>
            </a:r>
            <a:endParaRPr lang="en-US" sz="2000" dirty="0" smtClean="0"/>
          </a:p>
          <a:p>
            <a:r>
              <a:rPr lang="en-US" dirty="0" smtClean="0"/>
              <a:t/>
            </a:r>
            <a:br>
              <a:rPr lang="en-US" dirty="0" smtClean="0"/>
            </a:br>
            <a:endParaRPr lang="en-US" dirty="0"/>
          </a:p>
        </p:txBody>
      </p:sp>
      <p:pic>
        <p:nvPicPr>
          <p:cNvPr id="11266" name="Picture 2" descr="C:\Users\User\Downloads\world-book-day.jpg"/>
          <p:cNvPicPr>
            <a:picLocks noChangeAspect="1" noChangeArrowheads="1"/>
          </p:cNvPicPr>
          <p:nvPr/>
        </p:nvPicPr>
        <p:blipFill>
          <a:blip r:embed="rId11" cstate="print"/>
          <a:srcRect/>
          <a:stretch>
            <a:fillRect/>
          </a:stretch>
        </p:blipFill>
        <p:spPr bwMode="auto">
          <a:xfrm>
            <a:off x="4788024" y="692696"/>
            <a:ext cx="3672408" cy="594928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908720"/>
            <a:ext cx="8229600" cy="1143000"/>
          </a:xfrm>
        </p:spPr>
        <p:txBody>
          <a:bodyPr>
            <a:normAutofit fontScale="90000"/>
          </a:bodyPr>
          <a:lstStyle/>
          <a:p>
            <a:r>
              <a:rPr lang="el-GR" sz="2700" b="1" u="sng" dirty="0" smtClean="0"/>
              <a:t>Εισαγωγή στις συσκευές POC</a:t>
            </a:r>
            <a:r>
              <a:rPr lang="el-GR" sz="2700" dirty="0" smtClean="0"/>
              <a:t/>
            </a:r>
            <a:br>
              <a:rPr lang="el-GR" sz="2700" dirty="0" smtClean="0"/>
            </a:br>
            <a:r>
              <a:rPr lang="el-GR" sz="2700" dirty="0" smtClean="0"/>
              <a:t>Τα Point of Care συστήματα χρησιμοποιούνται για διαγνωστικές εξετάσεις στο περιβάλλον του ασθενούς, αντικαθιστώντας κάποιες από τις παραδοσιακές διαγνωστικές μεθόδους που γίνονται σε μικροβιολογικά εργαστήρια και νοσοκομειακούς χώρους.</a:t>
            </a:r>
            <a:r>
              <a:rPr lang="el-GR" dirty="0" smtClean="0"/>
              <a:t/>
            </a:r>
            <a:br>
              <a:rPr lang="el-GR" dirty="0" smtClean="0"/>
            </a:br>
            <a:endParaRPr lang="el-GR" dirty="0"/>
          </a:p>
        </p:txBody>
      </p:sp>
      <p:sp>
        <p:nvSpPr>
          <p:cNvPr id="3" name="2 - Ορθογώνιο"/>
          <p:cNvSpPr/>
          <p:nvPr/>
        </p:nvSpPr>
        <p:spPr>
          <a:xfrm>
            <a:off x="179512" y="2348880"/>
            <a:ext cx="5904656" cy="4247317"/>
          </a:xfrm>
          <a:prstGeom prst="rect">
            <a:avLst/>
          </a:prstGeom>
        </p:spPr>
        <p:txBody>
          <a:bodyPr wrap="square">
            <a:spAutoFit/>
          </a:bodyPr>
          <a:lstStyle/>
          <a:p>
            <a:r>
              <a:rPr lang="el-GR" dirty="0" smtClean="0"/>
              <a:t>Ορισμένες από τις ήδη υπάρχουσες συσκευές point</a:t>
            </a:r>
            <a:r>
              <a:rPr lang="en-US" dirty="0" smtClean="0"/>
              <a:t> </a:t>
            </a:r>
            <a:r>
              <a:rPr lang="el-GR" dirty="0" smtClean="0"/>
              <a:t>-of-</a:t>
            </a:r>
            <a:r>
              <a:rPr lang="en-US" dirty="0" smtClean="0"/>
              <a:t> </a:t>
            </a:r>
            <a:r>
              <a:rPr lang="el-GR" dirty="0" smtClean="0"/>
              <a:t>care χρησιμοποιούνται για παράδειγμα στη μέτρηση:</a:t>
            </a:r>
          </a:p>
          <a:p>
            <a:pPr>
              <a:buFont typeface="Arial" pitchFamily="34" charset="0"/>
              <a:buChar char="•"/>
            </a:pPr>
            <a:r>
              <a:rPr lang="el-GR" dirty="0" smtClean="0"/>
              <a:t>των επίπεδων γλυκόζης στο αίμα και τη διαχείρηση του διαβήτη</a:t>
            </a:r>
          </a:p>
          <a:p>
            <a:pPr>
              <a:buFont typeface="Arial" pitchFamily="34" charset="0"/>
              <a:buChar char="•"/>
            </a:pPr>
            <a:r>
              <a:rPr lang="el-GR" dirty="0" smtClean="0"/>
              <a:t>των αερίων (pH, pO2, pCO2), των ηλεκτρολυτών (Na+, K+, Ca2+, Cl-), των μεταβολιτών (Glucose, Lactate, Creatinine, Bilirubin), και της οξυμετρίας (ctHb, sO2, FO2Hb, FCOHb, FMetHb, FHHB, FhbF) στο αίμα.</a:t>
            </a:r>
          </a:p>
          <a:p>
            <a:pPr>
              <a:buFont typeface="Arial" pitchFamily="34" charset="0"/>
              <a:buChar char="•"/>
            </a:pPr>
            <a:r>
              <a:rPr lang="el-GR" dirty="0" smtClean="0"/>
              <a:t>της αιμοσφαιρίνης και τον έλεγχο για την ύπαρξη αναιμίας και για την καταλληλότητα των αιμοδοτών</a:t>
            </a:r>
          </a:p>
          <a:p>
            <a:pPr>
              <a:buFont typeface="Arial" pitchFamily="34" charset="0"/>
              <a:buChar char="•"/>
            </a:pPr>
            <a:r>
              <a:rPr lang="el-GR" dirty="0" smtClean="0"/>
              <a:t>λευκών αιμοσφαιρίων για την διάγνωση βακτηριακών λοιμώξεων και τη συνταγογράφηση αντιβιοτικών</a:t>
            </a:r>
          </a:p>
          <a:p>
            <a:pPr>
              <a:buFont typeface="Arial" pitchFamily="34" charset="0"/>
              <a:buChar char="•"/>
            </a:pPr>
            <a:r>
              <a:rPr lang="el-GR" dirty="0" smtClean="0"/>
              <a:t>της</a:t>
            </a:r>
            <a:r>
              <a:rPr lang="el-GR" b="1" dirty="0" smtClean="0"/>
              <a:t> </a:t>
            </a:r>
            <a:r>
              <a:rPr lang="el-GR" dirty="0" smtClean="0"/>
              <a:t>μικροαλβουμίνης στα ούρα για τη διάγνωση νεφροπαθειών, την φροντίδα των εγκύων,</a:t>
            </a:r>
            <a:r>
              <a:rPr lang="en-US" dirty="0" smtClean="0"/>
              <a:t> </a:t>
            </a:r>
            <a:r>
              <a:rPr lang="el-GR" dirty="0" smtClean="0"/>
              <a:t>και τον έλεγχο</a:t>
            </a:r>
            <a:endParaRPr lang="en-US" dirty="0"/>
          </a:p>
          <a:p>
            <a:r>
              <a:rPr lang="el-GR" dirty="0" smtClean="0"/>
              <a:t>της υπέρτασης </a:t>
            </a:r>
            <a:endParaRPr lang="el-GR" dirty="0"/>
          </a:p>
        </p:txBody>
      </p:sp>
      <p:pic>
        <p:nvPicPr>
          <p:cNvPr id="2050" name="Picture 2"/>
          <p:cNvPicPr>
            <a:picLocks noChangeAspect="1" noChangeArrowheads="1"/>
          </p:cNvPicPr>
          <p:nvPr/>
        </p:nvPicPr>
        <p:blipFill>
          <a:blip r:embed="rId2" cstate="print"/>
          <a:srcRect/>
          <a:stretch>
            <a:fillRect/>
          </a:stretch>
        </p:blipFill>
        <p:spPr bwMode="auto">
          <a:xfrm>
            <a:off x="6191672" y="4653136"/>
            <a:ext cx="2952328" cy="15906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5877637" y="1916832"/>
            <a:ext cx="3266363" cy="2175218"/>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179512" y="188641"/>
            <a:ext cx="8784976" cy="3970318"/>
          </a:xfrm>
          <a:prstGeom prst="rect">
            <a:avLst/>
          </a:prstGeom>
        </p:spPr>
        <p:txBody>
          <a:bodyPr wrap="square">
            <a:spAutoFit/>
          </a:bodyPr>
          <a:lstStyle/>
          <a:p>
            <a:r>
              <a:rPr lang="el-GR" b="1" u="sng" dirty="0" smtClean="0"/>
              <a:t>Ιστορική Αναδρομή:</a:t>
            </a:r>
            <a:endParaRPr lang="en-US" b="1" u="sng" dirty="0" smtClean="0"/>
          </a:p>
          <a:p>
            <a:endParaRPr lang="el-GR" dirty="0" smtClean="0"/>
          </a:p>
          <a:p>
            <a:r>
              <a:rPr lang="el-GR" dirty="0" smtClean="0"/>
              <a:t>H πρώτη συσκευή που χρησιμοποιήθηκε σε Point of Care εξετάσεις ήταν η ταινία εξέτασης ούρων (urinalysis dipstick) το 1957. </a:t>
            </a:r>
          </a:p>
          <a:p>
            <a:r>
              <a:rPr lang="el-GR" dirty="0" smtClean="0"/>
              <a:t>Τα 1980 εμφανίζεται στην αγορά ο πρώτος μετρητής γλυκόζης (glucometer) που μπορεί να χρησιμοποιηθεί και στο σπίτι. Στη δεκαετία του ’90 οι μετρητές γλυκόζης τοποθετούνται στα νοσοκομεία δίπλα στο κρεβάτι του ασθενή, βελτιώνοντας την περίθαλψης.</a:t>
            </a:r>
          </a:p>
          <a:p>
            <a:r>
              <a:rPr lang="el-GR" dirty="0" smtClean="0"/>
              <a:t>Από τα τέλη του 1900 μέχρι σήμερα, παρατηρείται αύξηση στις εξετάσεις τύπου Point of Care. Αυτό οφείλεται κυρίως στην απλοποίηση των διαδικασιών λόγω της προόδου της τεχνολογίας, και στην ανάγκη για γρηγορότερους χρόνους διάγνωσης. </a:t>
            </a:r>
          </a:p>
          <a:p>
            <a:r>
              <a:rPr lang="el-GR" dirty="0" smtClean="0"/>
              <a:t>Σήμερα τα τεστ PoC είναι ευρέως διαδεδομένα στην αγορά και η αξία της υπολογίζεται περίπου $11.5</a:t>
            </a:r>
          </a:p>
          <a:p>
            <a:r>
              <a:rPr lang="el-GR" dirty="0" smtClean="0"/>
              <a:t>δισεκατομμυρίων ετησίως.</a:t>
            </a:r>
            <a:r>
              <a:rPr lang="en-US" dirty="0" smtClean="0"/>
              <a:t> </a:t>
            </a:r>
            <a:r>
              <a:rPr lang="el-GR" dirty="0" smtClean="0"/>
              <a:t>Πιο συχνές εφαρμογές των τεστ μέχρι σήμερα είναι τα τεστ για τον έλεγχο του διαβήτη και τη διάγνωση της εγκυμοσύνης.</a:t>
            </a:r>
            <a:endParaRPr lang="el-GR" dirty="0"/>
          </a:p>
        </p:txBody>
      </p:sp>
      <p:sp>
        <p:nvSpPr>
          <p:cNvPr id="3" name="2 - Ορθογώνιο"/>
          <p:cNvSpPr/>
          <p:nvPr/>
        </p:nvSpPr>
        <p:spPr>
          <a:xfrm>
            <a:off x="395536" y="4293096"/>
            <a:ext cx="3744416" cy="2062103"/>
          </a:xfrm>
          <a:prstGeom prst="rect">
            <a:avLst/>
          </a:prstGeom>
        </p:spPr>
        <p:txBody>
          <a:bodyPr wrap="square">
            <a:spAutoFit/>
          </a:bodyPr>
          <a:lstStyle/>
          <a:p>
            <a:r>
              <a:rPr lang="el-GR" sz="1600" dirty="0" smtClean="0"/>
              <a:t>Τα τεστ εγκυμοσύνης μετρούν την ορμόνη "hCG", δηλαδή την ανθρώπινη χοριακή γοναδοτροπίνη που καλείται και ορμόνη της εγκυμοσύνης αφού παράγεται από τον οργανισμό από το ξεκίνημα κιόλας της κύησης</a:t>
            </a:r>
            <a:r>
              <a:rPr lang="en-US" sz="1600" dirty="0" smtClean="0"/>
              <a:t>. </a:t>
            </a:r>
            <a:r>
              <a:rPr lang="el-GR" sz="1600" dirty="0" smtClean="0"/>
              <a:t>Τα περισσότερα τεστ μοιάζουν με μακρόστενα στικ, στην άκρη των οποίων υπάρχει ένα απορροφητικό σημείο.</a:t>
            </a:r>
            <a:endParaRPr lang="el-GR" sz="1600" dirty="0"/>
          </a:p>
        </p:txBody>
      </p:sp>
      <p:pic>
        <p:nvPicPr>
          <p:cNvPr id="3074" name="Picture 2"/>
          <p:cNvPicPr>
            <a:picLocks noChangeAspect="1" noChangeArrowheads="1"/>
          </p:cNvPicPr>
          <p:nvPr/>
        </p:nvPicPr>
        <p:blipFill>
          <a:blip r:embed="rId2" cstate="print"/>
          <a:srcRect/>
          <a:stretch>
            <a:fillRect/>
          </a:stretch>
        </p:blipFill>
        <p:spPr bwMode="auto">
          <a:xfrm>
            <a:off x="4499992" y="4293097"/>
            <a:ext cx="4104456" cy="2088231"/>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251520" y="188640"/>
            <a:ext cx="4104456" cy="5940088"/>
          </a:xfrm>
          <a:prstGeom prst="rect">
            <a:avLst/>
          </a:prstGeom>
        </p:spPr>
        <p:txBody>
          <a:bodyPr wrap="square">
            <a:spAutoFit/>
          </a:bodyPr>
          <a:lstStyle/>
          <a:p>
            <a:r>
              <a:rPr lang="el-GR" sz="1600" b="1" u="sng" dirty="0" smtClean="0"/>
              <a:t>Εφαρμογές της τεχνολογίας POC</a:t>
            </a:r>
            <a:endParaRPr lang="el-GR" sz="1600" dirty="0" smtClean="0"/>
          </a:p>
          <a:p>
            <a:r>
              <a:rPr lang="el-GR" sz="1600" dirty="0" smtClean="0"/>
              <a:t/>
            </a:r>
            <a:br>
              <a:rPr lang="el-GR" sz="1600" dirty="0" smtClean="0"/>
            </a:br>
            <a:endParaRPr lang="el-GR" sz="1600" dirty="0" smtClean="0"/>
          </a:p>
          <a:p>
            <a:pPr algn="ctr"/>
            <a:r>
              <a:rPr lang="el-GR" sz="1600" dirty="0" smtClean="0"/>
              <a:t>Η τεχνολογία POC testing έχει επιρροή σε διάφορους τομείς: </a:t>
            </a:r>
          </a:p>
          <a:p>
            <a:pPr algn="ctr"/>
            <a:endParaRPr lang="el-GR" sz="1600" dirty="0" smtClean="0"/>
          </a:p>
          <a:p>
            <a:pPr algn="ctr">
              <a:buFont typeface="Arial" pitchFamily="34" charset="0"/>
              <a:buChar char="•"/>
            </a:pPr>
            <a:r>
              <a:rPr lang="el-GR" b="1" u="sng" dirty="0" smtClean="0">
                <a:solidFill>
                  <a:srgbClr val="7030A0"/>
                </a:solidFill>
              </a:rPr>
              <a:t>Της τεχνολογίας</a:t>
            </a:r>
            <a:r>
              <a:rPr lang="el-GR" dirty="0" smtClean="0"/>
              <a:t>: </a:t>
            </a:r>
            <a:r>
              <a:rPr lang="el-GR" sz="1600" dirty="0" smtClean="0"/>
              <a:t>μπορεί να χρησιμοποιηθεί για ανοσολογικές δοκιμασίες, </a:t>
            </a:r>
            <a:r>
              <a:rPr lang="el-GR" sz="1600" dirty="0" err="1" smtClean="0"/>
              <a:t>MDx</a:t>
            </a:r>
            <a:r>
              <a:rPr lang="el-GR" sz="1600" dirty="0" smtClean="0"/>
              <a:t> ή φαρμακογονιδιωματικής, με ποικίλες αναλύσεις από ένα μόνο δείγμα μικρού όγκου</a:t>
            </a:r>
          </a:p>
          <a:p>
            <a:pPr algn="ctr"/>
            <a:r>
              <a:rPr lang="el-GR" sz="1600" dirty="0" smtClean="0"/>
              <a:t> </a:t>
            </a:r>
          </a:p>
          <a:p>
            <a:pPr algn="ctr">
              <a:buFont typeface="Arial" pitchFamily="34" charset="0"/>
              <a:buChar char="•"/>
            </a:pPr>
            <a:r>
              <a:rPr lang="el-GR" b="1" u="sng" dirty="0" smtClean="0">
                <a:solidFill>
                  <a:srgbClr val="7030A0"/>
                </a:solidFill>
              </a:rPr>
              <a:t>Της κλινικής χρήσης</a:t>
            </a:r>
            <a:r>
              <a:rPr lang="el-GR" dirty="0" smtClean="0"/>
              <a:t>: </a:t>
            </a:r>
            <a:r>
              <a:rPr lang="el-GR" sz="1600" dirty="0" smtClean="0"/>
              <a:t>διαβήτης, καρδιακά, λοιμώξεις και αιματολογικές </a:t>
            </a:r>
          </a:p>
          <a:p>
            <a:pPr algn="ctr"/>
            <a:endParaRPr lang="el-GR" sz="1600" dirty="0" smtClean="0"/>
          </a:p>
          <a:p>
            <a:pPr algn="ctr">
              <a:buFont typeface="Arial" pitchFamily="34" charset="0"/>
              <a:buChar char="•"/>
            </a:pPr>
            <a:r>
              <a:rPr lang="el-GR" b="1" u="sng" dirty="0" smtClean="0">
                <a:solidFill>
                  <a:srgbClr val="7030A0"/>
                </a:solidFill>
              </a:rPr>
              <a:t>Ταχύτητα αποτελέσματος</a:t>
            </a:r>
            <a:r>
              <a:rPr lang="el-GR" sz="1600" b="1" dirty="0" smtClean="0">
                <a:solidFill>
                  <a:srgbClr val="7030A0"/>
                </a:solidFill>
              </a:rPr>
              <a:t>: </a:t>
            </a:r>
            <a:r>
              <a:rPr lang="el-GR" sz="1600" dirty="0" smtClean="0"/>
              <a:t>άμεση θεραπεία για κρίσιμη, οξεία, χρόνια ασθένεια επιτρέπεται με τη χρήση τους για διάγνωση, έλεγχο και παρακολούθηση </a:t>
            </a:r>
          </a:p>
          <a:p>
            <a:pPr algn="ctr"/>
            <a:endParaRPr lang="el-GR" dirty="0" smtClean="0"/>
          </a:p>
          <a:p>
            <a:pPr algn="ctr">
              <a:buFont typeface="Arial" pitchFamily="34" charset="0"/>
              <a:buChar char="•"/>
            </a:pPr>
            <a:r>
              <a:rPr lang="el-GR" b="1" u="sng" dirty="0" smtClean="0">
                <a:solidFill>
                  <a:srgbClr val="7030A0"/>
                </a:solidFill>
              </a:rPr>
              <a:t>Της χρήσης της συσκευής</a:t>
            </a:r>
            <a:r>
              <a:rPr lang="el-GR" dirty="0" smtClean="0"/>
              <a:t>: </a:t>
            </a:r>
            <a:r>
              <a:rPr lang="el-GR" sz="1600" dirty="0" smtClean="0"/>
              <a:t>κλινικές του νοσοκομείου, χειρουργεία, μονάδες εντατικής θεραπείας, καθώς και τμήματα επειγόντων περιστατικών και </a:t>
            </a:r>
            <a:r>
              <a:rPr lang="el-GR" sz="1600" dirty="0" err="1" smtClean="0"/>
              <a:t>ταυμάτων</a:t>
            </a:r>
            <a:r>
              <a:rPr lang="el-GR" sz="1600" dirty="0" smtClean="0"/>
              <a:t>.</a:t>
            </a:r>
            <a:r>
              <a:rPr lang="el-GR" dirty="0" smtClean="0"/>
              <a:t> </a:t>
            </a:r>
            <a:endParaRPr lang="el-GR" dirty="0"/>
          </a:p>
        </p:txBody>
      </p:sp>
      <p:sp>
        <p:nvSpPr>
          <p:cNvPr id="3" name="2 - Ορθογώνιο"/>
          <p:cNvSpPr/>
          <p:nvPr/>
        </p:nvSpPr>
        <p:spPr>
          <a:xfrm>
            <a:off x="4644008" y="188640"/>
            <a:ext cx="4355976" cy="4770537"/>
          </a:xfrm>
          <a:prstGeom prst="rect">
            <a:avLst/>
          </a:prstGeom>
        </p:spPr>
        <p:txBody>
          <a:bodyPr wrap="square">
            <a:spAutoFit/>
          </a:bodyPr>
          <a:lstStyle/>
          <a:p>
            <a:pPr algn="ctr"/>
            <a:r>
              <a:rPr lang="el-GR" sz="1600" b="1" u="sng" dirty="0" smtClean="0"/>
              <a:t>Σφάλματα και </a:t>
            </a:r>
            <a:r>
              <a:rPr lang="el-GR" sz="1600" b="1" u="sng" dirty="0" err="1" smtClean="0"/>
              <a:t>μειoνεκτήματα</a:t>
            </a:r>
            <a:endParaRPr lang="el-GR" sz="1600" dirty="0" smtClean="0"/>
          </a:p>
          <a:p>
            <a:r>
              <a:rPr lang="el-GR" sz="1600" dirty="0" smtClean="0"/>
              <a:t/>
            </a:r>
            <a:br>
              <a:rPr lang="el-GR" sz="1600" dirty="0" smtClean="0"/>
            </a:br>
            <a:endParaRPr lang="el-GR" sz="1600" dirty="0" smtClean="0"/>
          </a:p>
          <a:p>
            <a:pPr algn="ctr"/>
            <a:r>
              <a:rPr lang="el-GR" sz="1600" dirty="0" smtClean="0"/>
              <a:t>Αιτίες και παράγοντες σφαλμάτων στη διάγνωση μπορεί να συμβούν όταν η εκδήλωση της νόσου δεν είναι αρκετά αισθητή,</a:t>
            </a:r>
            <a:r>
              <a:rPr lang="en-US" sz="1600" dirty="0" smtClean="0"/>
              <a:t> </a:t>
            </a:r>
            <a:r>
              <a:rPr lang="el-GR" sz="1600" dirty="0" smtClean="0"/>
              <a:t>όταν μια ασθένεια παραλείπεται από την εξέταση,</a:t>
            </a:r>
            <a:r>
              <a:rPr lang="en-US" sz="1600" dirty="0" smtClean="0"/>
              <a:t> </a:t>
            </a:r>
            <a:r>
              <a:rPr lang="el-GR" sz="1600" dirty="0" smtClean="0"/>
              <a:t>ή όταν η κατάσταση είναι μια σπάνια ασθένεια με συμπτώματα που υποδηλώνουν πολλές άλλες προϋποθέσεις </a:t>
            </a:r>
          </a:p>
          <a:p>
            <a:pPr algn="ctr"/>
            <a:endParaRPr lang="el-GR" sz="1600" dirty="0" smtClean="0"/>
          </a:p>
          <a:p>
            <a:pPr algn="ctr"/>
            <a:r>
              <a:rPr lang="el-GR" sz="1600" b="0" dirty="0" smtClean="0"/>
              <a:t>Ένα ακόμη μειονέκτημα που εμφανίζεται κατά τη διάγνωση της ασθένειας μπορεί να είναι η </a:t>
            </a:r>
            <a:r>
              <a:rPr lang="el-GR" sz="1600" dirty="0" smtClean="0"/>
              <a:t>χρονική υστέρηση </a:t>
            </a:r>
            <a:r>
              <a:rPr lang="el-GR" sz="1600" b="0" dirty="0" smtClean="0"/>
              <a:t>(lag time)</a:t>
            </a:r>
          </a:p>
          <a:p>
            <a:pPr algn="ctr"/>
            <a:r>
              <a:rPr lang="el-GR" sz="1600" dirty="0" smtClean="0"/>
              <a:t>Τύποι χρόνου υστέρησης είναι κυρίως ο χρόνος από την έναρξη των συμπτωμάτων μέχρι την επίσκεψη σε ένα φορέα παροχής υγειονομικής περίθαλψης καθώς και ο χρόνος από την πρώτη ιατρική συνάντηση μέχρι τη διάγνωση </a:t>
            </a:r>
            <a:endParaRPr lang="el-GR" sz="1600" dirty="0"/>
          </a:p>
        </p:txBody>
      </p:sp>
      <p:cxnSp>
        <p:nvCxnSpPr>
          <p:cNvPr id="5" name="4 - Ευθεία γραμμή σύνδεσης"/>
          <p:cNvCxnSpPr/>
          <p:nvPr/>
        </p:nvCxnSpPr>
        <p:spPr>
          <a:xfrm>
            <a:off x="4427984" y="0"/>
            <a:ext cx="0" cy="6858000"/>
          </a:xfrm>
          <a:prstGeom prst="line">
            <a:avLst/>
          </a:prstGeom>
        </p:spPr>
        <p:style>
          <a:lnRef idx="3">
            <a:schemeClr val="dk1"/>
          </a:lnRef>
          <a:fillRef idx="0">
            <a:schemeClr val="dk1"/>
          </a:fillRef>
          <a:effectRef idx="2">
            <a:schemeClr val="dk1"/>
          </a:effectRef>
          <a:fontRef idx="minor">
            <a:schemeClr val="tx1"/>
          </a:fontRef>
        </p:style>
      </p:cxnSp>
      <p:pic>
        <p:nvPicPr>
          <p:cNvPr id="6146" name="Picture 2" descr="C:\Users\User\Downloads\lead-time-lag-time.jpg"/>
          <p:cNvPicPr>
            <a:picLocks noChangeAspect="1" noChangeArrowheads="1"/>
          </p:cNvPicPr>
          <p:nvPr/>
        </p:nvPicPr>
        <p:blipFill>
          <a:blip r:embed="rId2" cstate="print"/>
          <a:srcRect/>
          <a:stretch>
            <a:fillRect/>
          </a:stretch>
        </p:blipFill>
        <p:spPr bwMode="auto">
          <a:xfrm>
            <a:off x="6084168" y="5157192"/>
            <a:ext cx="1397917" cy="1397917"/>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3779912" cy="4801314"/>
          </a:xfrm>
          <a:prstGeom prst="rect">
            <a:avLst/>
          </a:prstGeom>
        </p:spPr>
        <p:txBody>
          <a:bodyPr wrap="square">
            <a:spAutoFit/>
          </a:bodyPr>
          <a:lstStyle/>
          <a:p>
            <a:r>
              <a:rPr lang="el-GR" b="1" u="sng" dirty="0" smtClean="0"/>
              <a:t>Τύποι συστημάτων Point of Care </a:t>
            </a:r>
            <a:endParaRPr lang="el-GR" dirty="0" smtClean="0"/>
          </a:p>
          <a:p>
            <a:r>
              <a:rPr lang="el-GR" dirty="0" smtClean="0"/>
              <a:t/>
            </a:r>
            <a:br>
              <a:rPr lang="el-GR" dirty="0" smtClean="0"/>
            </a:br>
            <a:r>
              <a:rPr lang="el-GR" b="1" dirty="0" smtClean="0"/>
              <a:t>Ποιοτικές δοκιμές που κάνουν χρήση δοκιμαστικής ταινίας </a:t>
            </a:r>
            <a:endParaRPr lang="el-GR" dirty="0" smtClean="0"/>
          </a:p>
          <a:p>
            <a:r>
              <a:rPr lang="el-GR" dirty="0" smtClean="0"/>
              <a:t>Οι δοκιμές αυτού του είδους κάνουν διάκριση θετικών και αρνητικών αποτελεσμάτων. Το σήμα λαμβάνεται από τον χρήστη είτε με απλή απεικόνιση είτε με οπτική ανίχνευση χρησιμοποιώντας μια απλή συσκευή απεικόνισης. Οι ταινίες αποτελούνται από μια πορώδη μήτρα αναμεμειγμένη με αντιδραστήρια. Το δείγμα (π.χ. αίμα, ούρα) τοποθετείται επάνω στην ταινία οπότε και ξεκινά αντίδραση καθώς αυτό </a:t>
            </a:r>
          </a:p>
          <a:p>
            <a:r>
              <a:rPr lang="el-GR" dirty="0" smtClean="0"/>
              <a:t>διαβρέχει την ταινία. </a:t>
            </a:r>
          </a:p>
        </p:txBody>
      </p:sp>
      <p:sp>
        <p:nvSpPr>
          <p:cNvPr id="4" name="3 - Ορθογώνιο"/>
          <p:cNvSpPr/>
          <p:nvPr/>
        </p:nvSpPr>
        <p:spPr>
          <a:xfrm>
            <a:off x="3851920" y="548680"/>
            <a:ext cx="5292080" cy="3693319"/>
          </a:xfrm>
          <a:prstGeom prst="rect">
            <a:avLst/>
          </a:prstGeom>
        </p:spPr>
        <p:txBody>
          <a:bodyPr wrap="square">
            <a:spAutoFit/>
          </a:bodyPr>
          <a:lstStyle/>
          <a:p>
            <a:r>
              <a:rPr lang="el-GR" b="1" dirty="0" smtClean="0"/>
              <a:t>Ποσοτικές δοκιμές που κάνουν χρήση δοκιμαστικής ταινίας </a:t>
            </a:r>
            <a:endParaRPr lang="el-GR" dirty="0" smtClean="0"/>
          </a:p>
          <a:p>
            <a:r>
              <a:rPr lang="el-GR" dirty="0" smtClean="0"/>
              <a:t>Σε αυτή την κατηγορία, η ανάλυση λαμβάνει χώρα στην εκάστοτε δοκιμαστική ταινία. Το μόνο που απαιτείται από το χρήστη είναι να διαβάσει το αποτέλεσμα από την ταινία όπου έχει ήδη γίνει η αντίδραση. Οι ταινίες είναι μιας χρήσης. Συσκευές αυτού του τύπου είναι οι μετρητές γλυκόζης.</a:t>
            </a:r>
          </a:p>
          <a:p>
            <a:r>
              <a:rPr lang="el-GR" dirty="0" smtClean="0"/>
              <a:t>Με τέτοιες δοκιμές γίνονται επίσης μετρήσεις που αφορούν το Διεθνή Ομαλοποιημένο Δείκτη (International Normalized Ratio – INR). Ο δείκτης αυτός μετρά την ικανότητα πήξης του</a:t>
            </a:r>
            <a:r>
              <a:rPr lang="en-US" dirty="0" smtClean="0"/>
              <a:t> </a:t>
            </a:r>
            <a:r>
              <a:rPr lang="el-GR" dirty="0" smtClean="0"/>
              <a:t>αίματος, και μετράται ειδικά μετά τη χορήγηση αντιπηκτικών.</a:t>
            </a:r>
            <a:endParaRPr lang="el-GR" dirty="0"/>
          </a:p>
        </p:txBody>
      </p:sp>
      <p:sp>
        <p:nvSpPr>
          <p:cNvPr id="5" name="4 - Ορθογώνιο"/>
          <p:cNvSpPr/>
          <p:nvPr/>
        </p:nvSpPr>
        <p:spPr>
          <a:xfrm>
            <a:off x="251520" y="5085184"/>
            <a:ext cx="3347864" cy="1323439"/>
          </a:xfrm>
          <a:prstGeom prst="rect">
            <a:avLst/>
          </a:prstGeom>
        </p:spPr>
        <p:txBody>
          <a:bodyPr wrap="square">
            <a:spAutoFit/>
          </a:bodyPr>
          <a:lstStyle/>
          <a:p>
            <a:pPr algn="ctr"/>
            <a:r>
              <a:rPr lang="el-GR" sz="1600" dirty="0" smtClean="0"/>
              <a:t>Μία συσκευή ποσοτικών </a:t>
            </a:r>
          </a:p>
          <a:p>
            <a:pPr algn="ctr"/>
            <a:r>
              <a:rPr lang="el-GR" sz="1600" dirty="0" smtClean="0"/>
              <a:t>δοκιμών είναι </a:t>
            </a:r>
          </a:p>
          <a:p>
            <a:pPr algn="ctr"/>
            <a:r>
              <a:rPr lang="el-GR" sz="1600" dirty="0" smtClean="0"/>
              <a:t>το Σύστηµα µ</a:t>
            </a:r>
            <a:r>
              <a:rPr lang="el-GR" sz="1600" dirty="0" err="1" smtClean="0"/>
              <a:t>ικροπήξεως</a:t>
            </a:r>
            <a:r>
              <a:rPr lang="el-GR" sz="1600" dirty="0" smtClean="0"/>
              <a:t> </a:t>
            </a:r>
          </a:p>
          <a:p>
            <a:pPr algn="ctr"/>
            <a:r>
              <a:rPr lang="el-GR" sz="1600" dirty="0" smtClean="0"/>
              <a:t>ολικού αίµατος </a:t>
            </a:r>
          </a:p>
          <a:p>
            <a:pPr algn="ctr"/>
            <a:r>
              <a:rPr lang="el-GR" sz="1600" dirty="0" smtClean="0"/>
              <a:t>HEMOCHRON Jr. Signature+</a:t>
            </a:r>
            <a:endParaRPr lang="el-GR" sz="1600" dirty="0"/>
          </a:p>
        </p:txBody>
      </p:sp>
      <p:pic>
        <p:nvPicPr>
          <p:cNvPr id="4098" name="Picture 2"/>
          <p:cNvPicPr>
            <a:picLocks noChangeAspect="1" noChangeArrowheads="1"/>
          </p:cNvPicPr>
          <p:nvPr/>
        </p:nvPicPr>
        <p:blipFill>
          <a:blip r:embed="rId2" cstate="print"/>
          <a:srcRect/>
          <a:stretch>
            <a:fillRect/>
          </a:stretch>
        </p:blipFill>
        <p:spPr bwMode="auto">
          <a:xfrm>
            <a:off x="3155064" y="4221088"/>
            <a:ext cx="5988936" cy="2636912"/>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6551712" cy="6740307"/>
          </a:xfrm>
          <a:prstGeom prst="rect">
            <a:avLst/>
          </a:prstGeom>
        </p:spPr>
        <p:txBody>
          <a:bodyPr wrap="square">
            <a:spAutoFit/>
          </a:bodyPr>
          <a:lstStyle/>
          <a:p>
            <a:r>
              <a:rPr lang="el-GR" b="1" dirty="0" smtClean="0"/>
              <a:t>Οι «αναλυτές πάγκου» </a:t>
            </a:r>
            <a:endParaRPr lang="el-GR" dirty="0" smtClean="0"/>
          </a:p>
          <a:p>
            <a:r>
              <a:rPr lang="el-GR" dirty="0"/>
              <a:t>Χ</a:t>
            </a:r>
            <a:r>
              <a:rPr lang="el-GR" dirty="0" smtClean="0"/>
              <a:t>ωρίζονται στις παρακάτω κατηγορίες: </a:t>
            </a:r>
          </a:p>
          <a:p>
            <a:r>
              <a:rPr lang="el-GR" dirty="0" smtClean="0"/>
              <a:t/>
            </a:r>
            <a:br>
              <a:rPr lang="el-GR" dirty="0" smtClean="0"/>
            </a:br>
            <a:r>
              <a:rPr lang="el-GR" u="sng" dirty="0" smtClean="0"/>
              <a:t>Φασματοφωτομετρία </a:t>
            </a:r>
            <a:endParaRPr lang="el-GR" dirty="0" smtClean="0"/>
          </a:p>
          <a:p>
            <a:r>
              <a:rPr lang="el-GR" dirty="0" smtClean="0"/>
              <a:t>Η συγκεκριμένη κατηγορία έχει εφαρμογή στην κλινική χημεία. Μια τέτοια συσκευή είναι η PICCOLO XPRESS της Abaxis. Η συσκευή αυτή κάνει χρήση των αρχών φωτομετρίας ώστε να παρακολουθεί τις αντιδράσεις που λαμβάνουν χώρα σε ειδικές κυψελίδες, που βρίσκονται στον ειδικό δίσκο επάνω στον οποίο τοποθετείται το δείγμα προς εξέταση. Τα αποτελέσματα τυπώνονται μέσω του ενσωματωμένο εκτυπωτή. </a:t>
            </a:r>
          </a:p>
          <a:p>
            <a:r>
              <a:rPr lang="el-GR" dirty="0" smtClean="0"/>
              <a:t/>
            </a:r>
            <a:br>
              <a:rPr lang="el-GR" dirty="0" smtClean="0"/>
            </a:br>
            <a:r>
              <a:rPr lang="el-GR" u="sng" dirty="0" smtClean="0"/>
              <a:t>Πολυκαναλικοί αιματολογικοί αναλυτές </a:t>
            </a:r>
            <a:endParaRPr lang="el-GR" dirty="0" smtClean="0"/>
          </a:p>
          <a:p>
            <a:r>
              <a:rPr lang="el-GR" dirty="0" smtClean="0"/>
              <a:t>Οι αναλυτές αυτοί χρησιμοποιούν συνήθεις τεχνικές προσαρμοσμένες στις ανάγκες των συστημάτων Point of Care. Ένα παράδειγμα είναι η συσκευή pocH-100i της Sysmex, η οποία χρησιμοποιεί σύστημα υδροδυναμικής εστίασης, σύμφωνα με την οποία, κύτταρα εξαναγκάζονται να περάσουν διαμέσου πολύ λεπτής διατομής (της τάξης των μικρομέτρων), προκαλώντας διαταραχές στην πορεία μιας δέσμης laser. Οι διαταραχές μετρώνται με ειδικά όργανα. Επειδή είναι δύσκολη η κατασκευή τόσο λεπτών διατομών, κατασκευάζονται διατομές διαμέτρου εκατοντάδων μικρομέτρων, εντός των οποίων δημιουργείται ροή ενός υγρού (</a:t>
            </a:r>
            <a:r>
              <a:rPr lang="el-GR" dirty="0" err="1" smtClean="0"/>
              <a:t>sheath</a:t>
            </a:r>
            <a:r>
              <a:rPr lang="el-GR" dirty="0" smtClean="0"/>
              <a:t> </a:t>
            </a:r>
            <a:r>
              <a:rPr lang="el-GR" dirty="0" err="1" smtClean="0"/>
              <a:t>fluid</a:t>
            </a:r>
            <a:r>
              <a:rPr lang="el-GR" dirty="0" smtClean="0"/>
              <a:t>) μέσα στο οποίο εγχέεται το δείγμα. </a:t>
            </a:r>
            <a:endParaRPr lang="el-GR" dirty="0"/>
          </a:p>
        </p:txBody>
      </p:sp>
      <p:pic>
        <p:nvPicPr>
          <p:cNvPr id="5122" name="Picture 2"/>
          <p:cNvPicPr>
            <a:picLocks noChangeAspect="1" noChangeArrowheads="1"/>
          </p:cNvPicPr>
          <p:nvPr/>
        </p:nvPicPr>
        <p:blipFill>
          <a:blip r:embed="rId2" cstate="print"/>
          <a:srcRect/>
          <a:stretch>
            <a:fillRect/>
          </a:stretch>
        </p:blipFill>
        <p:spPr bwMode="auto">
          <a:xfrm>
            <a:off x="6444208" y="4149080"/>
            <a:ext cx="2699792" cy="2508498"/>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6588224" y="1340768"/>
            <a:ext cx="2555776" cy="2576711"/>
          </a:xfrm>
          <a:prstGeom prst="rect">
            <a:avLst/>
          </a:prstGeom>
          <a:noFill/>
          <a:ln w="9525">
            <a:noFill/>
            <a:miter lim="800000"/>
            <a:headEnd/>
            <a:tailEnd/>
          </a:ln>
          <a:effectLst/>
        </p:spPr>
      </p:pic>
      <p:sp>
        <p:nvSpPr>
          <p:cNvPr id="5" name="4 - Ορθογώνιο"/>
          <p:cNvSpPr/>
          <p:nvPr/>
        </p:nvSpPr>
        <p:spPr>
          <a:xfrm>
            <a:off x="7092280" y="908720"/>
            <a:ext cx="1840184" cy="584775"/>
          </a:xfrm>
          <a:prstGeom prst="rect">
            <a:avLst/>
          </a:prstGeom>
        </p:spPr>
        <p:txBody>
          <a:bodyPr wrap="none">
            <a:spAutoFit/>
          </a:bodyPr>
          <a:lstStyle/>
          <a:p>
            <a:pPr algn="ctr"/>
            <a:r>
              <a:rPr lang="el-GR" sz="1600" i="1" dirty="0" smtClean="0"/>
              <a:t>Συσκευή </a:t>
            </a:r>
            <a:r>
              <a:rPr lang="en-US" sz="1600" i="1" dirty="0" smtClean="0"/>
              <a:t>pocH-100i </a:t>
            </a:r>
            <a:endParaRPr lang="el-GR" sz="1600" i="1" dirty="0" smtClean="0"/>
          </a:p>
          <a:p>
            <a:pPr algn="ctr"/>
            <a:r>
              <a:rPr lang="el-GR" sz="1600" i="1" dirty="0" smtClean="0"/>
              <a:t>της </a:t>
            </a:r>
            <a:r>
              <a:rPr lang="en-US" sz="1600" i="1" dirty="0" smtClean="0"/>
              <a:t>Sysmex</a:t>
            </a:r>
            <a:endParaRPr lang="en-US"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0" y="0"/>
            <a:ext cx="9144000" cy="954107"/>
          </a:xfrm>
          <a:prstGeom prst="rect">
            <a:avLst/>
          </a:prstGeom>
        </p:spPr>
        <p:txBody>
          <a:bodyPr wrap="square">
            <a:spAutoFit/>
          </a:bodyPr>
          <a:lstStyle/>
          <a:p>
            <a:pPr algn="ctr"/>
            <a:r>
              <a:rPr lang="el-GR" sz="2800" b="1" u="sng" dirty="0" smtClean="0"/>
              <a:t>Σύστηµα µ</a:t>
            </a:r>
            <a:r>
              <a:rPr lang="el-GR" sz="2800" b="1" u="sng" dirty="0" err="1" smtClean="0"/>
              <a:t>ικροπήξεως</a:t>
            </a:r>
            <a:r>
              <a:rPr lang="el-GR" sz="2800" b="1" u="sng" dirty="0" smtClean="0"/>
              <a:t> ολικού αίµατος</a:t>
            </a:r>
            <a:endParaRPr lang="en-US" sz="2800" b="1" u="sng" dirty="0" smtClean="0"/>
          </a:p>
          <a:p>
            <a:pPr algn="ctr"/>
            <a:r>
              <a:rPr lang="el-GR" sz="2800" b="1" u="sng" dirty="0" smtClean="0"/>
              <a:t> </a:t>
            </a:r>
            <a:r>
              <a:rPr lang="en-US" sz="2800" b="1" u="sng" dirty="0" smtClean="0"/>
              <a:t>HEMOCHRON Jr. Signature+</a:t>
            </a:r>
            <a:endParaRPr lang="en-US" sz="2800" dirty="0"/>
          </a:p>
        </p:txBody>
      </p:sp>
      <p:sp>
        <p:nvSpPr>
          <p:cNvPr id="3" name="2 - Ορθογώνιο"/>
          <p:cNvSpPr/>
          <p:nvPr/>
        </p:nvSpPr>
        <p:spPr>
          <a:xfrm>
            <a:off x="0" y="948690"/>
            <a:ext cx="8820472" cy="5632311"/>
          </a:xfrm>
          <a:prstGeom prst="rect">
            <a:avLst/>
          </a:prstGeom>
        </p:spPr>
        <p:txBody>
          <a:bodyPr wrap="square">
            <a:spAutoFit/>
          </a:bodyPr>
          <a:lstStyle/>
          <a:p>
            <a:r>
              <a:rPr lang="el-GR" b="1" dirty="0" smtClean="0"/>
              <a:t>ΧΡΗΣΗ</a:t>
            </a:r>
            <a:endParaRPr lang="el-GR" dirty="0" smtClean="0"/>
          </a:p>
          <a:p>
            <a:pPr>
              <a:buFont typeface="Arial" pitchFamily="34" charset="0"/>
              <a:buChar char="•"/>
            </a:pPr>
            <a:r>
              <a:rPr lang="el-GR" dirty="0" smtClean="0"/>
              <a:t>Λειτουργεί µε </a:t>
            </a:r>
            <a:r>
              <a:rPr lang="el-GR" dirty="0" smtClean="0"/>
              <a:t>μπαταρία </a:t>
            </a:r>
            <a:r>
              <a:rPr lang="el-GR" dirty="0" smtClean="0"/>
              <a:t>και </a:t>
            </a:r>
            <a:r>
              <a:rPr lang="el-GR" dirty="0" smtClean="0"/>
              <a:t>εκτελεί δοκιμασίες πήξεως στα εκάστοτε σηµεία φροντίδας (point-of - care) σε φρέσκο ολικό αίµα ή ολικό αίµα µε κιτρικά άλατα. </a:t>
            </a:r>
            <a:endParaRPr lang="el-GR" dirty="0" smtClean="0"/>
          </a:p>
          <a:p>
            <a:pPr>
              <a:buFont typeface="Arial" pitchFamily="34" charset="0"/>
              <a:buChar char="•"/>
            </a:pPr>
            <a:endParaRPr lang="el-GR" dirty="0" smtClean="0"/>
          </a:p>
          <a:p>
            <a:pPr>
              <a:buFont typeface="Arial" pitchFamily="34" charset="0"/>
              <a:buChar char="•"/>
            </a:pPr>
            <a:r>
              <a:rPr lang="el-GR" dirty="0" smtClean="0"/>
              <a:t>Π</a:t>
            </a:r>
            <a:r>
              <a:rPr lang="el-GR" dirty="0" smtClean="0"/>
              <a:t>ροορίζεται </a:t>
            </a:r>
            <a:r>
              <a:rPr lang="el-GR" dirty="0" smtClean="0"/>
              <a:t>για χρήση µε δοκιμαστικές κυβέτες που είναι διαθέσιµες από την ITC</a:t>
            </a:r>
            <a:r>
              <a:rPr lang="el-GR" dirty="0" smtClean="0"/>
              <a:t>.</a:t>
            </a:r>
          </a:p>
          <a:p>
            <a:pPr>
              <a:buFont typeface="Arial" pitchFamily="34" charset="0"/>
              <a:buChar char="•"/>
            </a:pPr>
            <a:endParaRPr lang="el-GR" dirty="0" smtClean="0"/>
          </a:p>
          <a:p>
            <a:pPr>
              <a:buFont typeface="Arial" pitchFamily="34" charset="0"/>
              <a:buChar char="•"/>
            </a:pPr>
            <a:r>
              <a:rPr lang="el-GR" dirty="0" smtClean="0"/>
              <a:t> Δυνατότητα αποθήκευσης έως 400 </a:t>
            </a:r>
            <a:r>
              <a:rPr lang="el-GR" dirty="0" smtClean="0"/>
              <a:t>αποτελεσμάτων ασθενών και </a:t>
            </a:r>
            <a:r>
              <a:rPr lang="el-GR" dirty="0" smtClean="0"/>
              <a:t>400 αποτελεσμάτων </a:t>
            </a:r>
            <a:r>
              <a:rPr lang="el-GR" dirty="0" smtClean="0"/>
              <a:t>ποιοτικού </a:t>
            </a:r>
            <a:r>
              <a:rPr lang="el-GR" dirty="0" smtClean="0"/>
              <a:t>ελέγχου</a:t>
            </a:r>
            <a:endParaRPr lang="el-GR" dirty="0" smtClean="0"/>
          </a:p>
          <a:p>
            <a:pPr>
              <a:buFont typeface="Arial" pitchFamily="34" charset="0"/>
              <a:buChar char="•"/>
            </a:pPr>
            <a:endParaRPr lang="el-GR" dirty="0" smtClean="0"/>
          </a:p>
          <a:p>
            <a:pPr>
              <a:buFont typeface="Arial" pitchFamily="34" charset="0"/>
              <a:buChar char="•"/>
            </a:pPr>
            <a:r>
              <a:rPr lang="el-GR" dirty="0" smtClean="0"/>
              <a:t>Κ</a:t>
            </a:r>
            <a:r>
              <a:rPr lang="el-GR" dirty="0" smtClean="0"/>
              <a:t>αθορισµός </a:t>
            </a:r>
            <a:r>
              <a:rPr lang="el-GR" dirty="0" smtClean="0"/>
              <a:t>επιπέδων ποιοτικού ελέγχου, σήµανση των </a:t>
            </a:r>
            <a:r>
              <a:rPr lang="el-GR" dirty="0" smtClean="0"/>
              <a:t>αποτελεσμάτων  των δοκιμασιών </a:t>
            </a:r>
            <a:r>
              <a:rPr lang="el-GR" dirty="0" smtClean="0"/>
              <a:t>µε ημερομηνία και ώρα, εισαγωγή ID ασθενούς ή/και ID χειριστή και εκτύπωση </a:t>
            </a:r>
            <a:r>
              <a:rPr lang="el-GR" dirty="0" smtClean="0"/>
              <a:t>αποτελεσμάτων.</a:t>
            </a:r>
          </a:p>
          <a:p>
            <a:pPr>
              <a:buFont typeface="Arial" pitchFamily="34" charset="0"/>
              <a:buChar char="•"/>
            </a:pPr>
            <a:endParaRPr lang="el-GR" dirty="0" smtClean="0"/>
          </a:p>
          <a:p>
            <a:pPr>
              <a:buFont typeface="Arial" pitchFamily="34" charset="0"/>
              <a:buChar char="•"/>
            </a:pPr>
            <a:r>
              <a:rPr lang="el-GR" dirty="0" smtClean="0"/>
              <a:t>Συμπεριλαμβάνεται το λογισµικό HEMOCHRON </a:t>
            </a:r>
            <a:endParaRPr lang="el-GR" dirty="0" smtClean="0"/>
          </a:p>
          <a:p>
            <a:r>
              <a:rPr lang="el-GR" dirty="0" smtClean="0"/>
              <a:t>Configuration Manager. Αυτό </a:t>
            </a:r>
            <a:r>
              <a:rPr lang="el-GR" dirty="0" smtClean="0"/>
              <a:t>το λογισµικό επιτρέπει </a:t>
            </a:r>
            <a:endParaRPr lang="el-GR" dirty="0" smtClean="0"/>
          </a:p>
          <a:p>
            <a:r>
              <a:rPr lang="el-GR" dirty="0" smtClean="0"/>
              <a:t>στον </a:t>
            </a:r>
            <a:r>
              <a:rPr lang="el-GR" dirty="0" smtClean="0"/>
              <a:t>χρήστη να συνδέσει έναν προσωπικό </a:t>
            </a:r>
            <a:endParaRPr lang="el-GR" dirty="0" smtClean="0"/>
          </a:p>
          <a:p>
            <a:r>
              <a:rPr lang="el-GR" dirty="0" smtClean="0"/>
              <a:t> υπολογιστή στο </a:t>
            </a:r>
            <a:r>
              <a:rPr lang="el-GR" dirty="0" smtClean="0"/>
              <a:t>όργανο και να εκτελέσει </a:t>
            </a:r>
            <a:endParaRPr lang="el-GR" dirty="0" smtClean="0"/>
          </a:p>
          <a:p>
            <a:r>
              <a:rPr lang="el-GR" dirty="0" smtClean="0"/>
              <a:t>λειτουργίες διαμόρφωση συστήματος </a:t>
            </a:r>
            <a:r>
              <a:rPr lang="el-GR" dirty="0" smtClean="0"/>
              <a:t>µε χρήση </a:t>
            </a:r>
            <a:endParaRPr lang="el-GR" dirty="0" smtClean="0"/>
          </a:p>
          <a:p>
            <a:r>
              <a:rPr lang="el-GR" dirty="0" smtClean="0"/>
              <a:t>της </a:t>
            </a:r>
            <a:r>
              <a:rPr lang="el-GR" dirty="0" smtClean="0"/>
              <a:t>ταχείας και </a:t>
            </a:r>
            <a:r>
              <a:rPr lang="el-GR" dirty="0" smtClean="0"/>
              <a:t>βολικής </a:t>
            </a:r>
            <a:r>
              <a:rPr lang="el-GR" dirty="0" smtClean="0"/>
              <a:t>διεπαφής χρήστη </a:t>
            </a:r>
            <a:r>
              <a:rPr lang="el-GR" dirty="0" smtClean="0"/>
              <a:t>των</a:t>
            </a:r>
          </a:p>
          <a:p>
            <a:r>
              <a:rPr lang="el-GR" dirty="0" smtClean="0"/>
              <a:t> </a:t>
            </a:r>
            <a:r>
              <a:rPr lang="el-GR" dirty="0" smtClean="0"/>
              <a:t>Microsoft® Windows®. </a:t>
            </a:r>
            <a:endParaRPr lang="el-GR" dirty="0"/>
          </a:p>
        </p:txBody>
      </p:sp>
      <p:pic>
        <p:nvPicPr>
          <p:cNvPr id="1026" name="Picture 2" descr="C:\Users\User\Downloads\αρχείο λήψης (1).jpg"/>
          <p:cNvPicPr>
            <a:picLocks noChangeAspect="1" noChangeArrowheads="1"/>
          </p:cNvPicPr>
          <p:nvPr/>
        </p:nvPicPr>
        <p:blipFill>
          <a:blip r:embed="rId2" cstate="print"/>
          <a:srcRect/>
          <a:stretch>
            <a:fillRect/>
          </a:stretch>
        </p:blipFill>
        <p:spPr bwMode="auto">
          <a:xfrm>
            <a:off x="5321746" y="4005064"/>
            <a:ext cx="3822254" cy="254353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Ορθογώνιο"/>
          <p:cNvSpPr/>
          <p:nvPr/>
        </p:nvSpPr>
        <p:spPr>
          <a:xfrm>
            <a:off x="35496" y="0"/>
            <a:ext cx="9108504" cy="7171194"/>
          </a:xfrm>
          <a:prstGeom prst="rect">
            <a:avLst/>
          </a:prstGeom>
        </p:spPr>
        <p:txBody>
          <a:bodyPr wrap="square">
            <a:spAutoFit/>
          </a:bodyPr>
          <a:lstStyle/>
          <a:p>
            <a:r>
              <a:rPr lang="el-GR" b="1" dirty="0" smtClean="0"/>
              <a:t>ΣΥΝΟΨΗ ΚΑΙ ΕΠΕΞΗΓΗΣΗ</a:t>
            </a:r>
            <a:endParaRPr lang="el-GR" dirty="0" smtClean="0"/>
          </a:p>
          <a:p>
            <a:r>
              <a:rPr lang="el-GR" dirty="0" smtClean="0"/>
              <a:t>Στον σχηματισμό </a:t>
            </a:r>
            <a:r>
              <a:rPr lang="el-GR" dirty="0" smtClean="0"/>
              <a:t>θρόµβου αίµατος </a:t>
            </a:r>
            <a:r>
              <a:rPr lang="el-GR" dirty="0" smtClean="0"/>
              <a:t> οδηγούν δύο </a:t>
            </a:r>
            <a:r>
              <a:rPr lang="el-GR" dirty="0" smtClean="0"/>
              <a:t>αλληλεπιδρούσες αλυσιδωτές αντιδράσεις πήξεως, που αναφέρονται ως </a:t>
            </a:r>
            <a:r>
              <a:rPr lang="el-GR" b="1" dirty="0" smtClean="0">
                <a:solidFill>
                  <a:srgbClr val="FF0000"/>
                </a:solidFill>
              </a:rPr>
              <a:t>ενδογενής και εξωγενής </a:t>
            </a:r>
            <a:r>
              <a:rPr lang="el-GR" b="1" dirty="0" smtClean="0">
                <a:solidFill>
                  <a:srgbClr val="FF0000"/>
                </a:solidFill>
              </a:rPr>
              <a:t>μηχανισμός </a:t>
            </a:r>
            <a:r>
              <a:rPr lang="el-GR" b="1" dirty="0" smtClean="0">
                <a:solidFill>
                  <a:srgbClr val="FF0000"/>
                </a:solidFill>
              </a:rPr>
              <a:t>πήξεως.</a:t>
            </a:r>
          </a:p>
          <a:p>
            <a:r>
              <a:rPr lang="el-GR" dirty="0" smtClean="0"/>
              <a:t>Οι παράγοντες πήξεως που ενέχονται σε αυτούς τους </a:t>
            </a:r>
            <a:r>
              <a:rPr lang="el-GR" dirty="0" smtClean="0"/>
              <a:t>μηχανισμούς αριθμούνται </a:t>
            </a:r>
            <a:r>
              <a:rPr lang="el-GR" dirty="0" smtClean="0"/>
              <a:t>από το I έως το V και από το VII έως το XIII. </a:t>
            </a:r>
            <a:endParaRPr lang="el-GR" dirty="0" smtClean="0"/>
          </a:p>
          <a:p>
            <a:r>
              <a:rPr lang="el-GR" dirty="0" smtClean="0"/>
              <a:t>Ο </a:t>
            </a:r>
            <a:r>
              <a:rPr lang="el-GR" dirty="0" smtClean="0">
                <a:solidFill>
                  <a:srgbClr val="FF0000"/>
                </a:solidFill>
              </a:rPr>
              <a:t>ενδογενής μηχανισμός </a:t>
            </a:r>
            <a:r>
              <a:rPr lang="el-GR" dirty="0" smtClean="0"/>
              <a:t>αρχίζει µε την ενεργοποίηση µε επαφή του </a:t>
            </a:r>
            <a:r>
              <a:rPr lang="el-GR" dirty="0" smtClean="0">
                <a:solidFill>
                  <a:srgbClr val="FF0000"/>
                </a:solidFill>
              </a:rPr>
              <a:t>παράγοντα XII </a:t>
            </a:r>
            <a:r>
              <a:rPr lang="el-GR" dirty="0" smtClean="0">
                <a:solidFill>
                  <a:srgbClr val="FF0000"/>
                </a:solidFill>
              </a:rPr>
              <a:t> </a:t>
            </a:r>
            <a:r>
              <a:rPr lang="el-GR" dirty="0" smtClean="0"/>
              <a:t>και</a:t>
            </a:r>
            <a:r>
              <a:rPr lang="el-GR" dirty="0" smtClean="0"/>
              <a:t>, µέσω της αλληλεπίδρασης διαφόρων παραγόντων πήξεως έχει ως</a:t>
            </a:r>
          </a:p>
          <a:p>
            <a:r>
              <a:rPr lang="el-GR" dirty="0" smtClean="0"/>
              <a:t>αποτέλεσµα την </a:t>
            </a:r>
            <a:r>
              <a:rPr lang="el-GR" u="sng" dirty="0" smtClean="0"/>
              <a:t>μετατροπή του </a:t>
            </a:r>
            <a:r>
              <a:rPr lang="el-GR" u="sng" dirty="0" smtClean="0"/>
              <a:t>διαλυτού ινωδογόνου σε αδιάλυτα ινίδια ινώδους</a:t>
            </a:r>
            <a:r>
              <a:rPr lang="el-GR" dirty="0" smtClean="0"/>
              <a:t>. </a:t>
            </a:r>
            <a:endParaRPr lang="el-GR" dirty="0" smtClean="0"/>
          </a:p>
          <a:p>
            <a:r>
              <a:rPr lang="el-GR" dirty="0" smtClean="0"/>
              <a:t>Ο </a:t>
            </a:r>
            <a:r>
              <a:rPr lang="el-GR" dirty="0" smtClean="0">
                <a:solidFill>
                  <a:srgbClr val="FF0000"/>
                </a:solidFill>
              </a:rPr>
              <a:t>εξωγενής </a:t>
            </a:r>
            <a:r>
              <a:rPr lang="el-GR" dirty="0" smtClean="0">
                <a:solidFill>
                  <a:srgbClr val="FF0000"/>
                </a:solidFill>
              </a:rPr>
              <a:t>μηχανισμός </a:t>
            </a:r>
            <a:r>
              <a:rPr lang="el-GR" dirty="0" smtClean="0"/>
              <a:t>ξεκινάει µέσω της αλληλεπίδρασης παράγοντα ιστού µε τον </a:t>
            </a:r>
            <a:r>
              <a:rPr lang="el-GR" dirty="0" smtClean="0">
                <a:solidFill>
                  <a:srgbClr val="FF0000"/>
                </a:solidFill>
              </a:rPr>
              <a:t>παράγοντα VII</a:t>
            </a:r>
            <a:r>
              <a:rPr lang="el-GR" dirty="0" smtClean="0"/>
              <a:t>. </a:t>
            </a:r>
            <a:endParaRPr lang="el-GR" dirty="0" smtClean="0"/>
          </a:p>
          <a:p>
            <a:r>
              <a:rPr lang="el-GR" dirty="0" smtClean="0"/>
              <a:t>Οι δοκιμασίες ενεργοποιημένου </a:t>
            </a:r>
            <a:r>
              <a:rPr lang="el-GR" dirty="0" smtClean="0">
                <a:solidFill>
                  <a:srgbClr val="109820"/>
                </a:solidFill>
              </a:rPr>
              <a:t>χρόνου πήξεως </a:t>
            </a:r>
            <a:r>
              <a:rPr lang="el-GR" dirty="0" smtClean="0"/>
              <a:t>(</a:t>
            </a:r>
            <a:r>
              <a:rPr lang="el-GR" b="1" dirty="0" smtClean="0">
                <a:solidFill>
                  <a:srgbClr val="109820"/>
                </a:solidFill>
              </a:rPr>
              <a:t>ACT+ και ACT-LR</a:t>
            </a:r>
            <a:r>
              <a:rPr lang="el-GR" dirty="0" smtClean="0"/>
              <a:t>), </a:t>
            </a:r>
            <a:r>
              <a:rPr lang="el-GR" dirty="0" smtClean="0"/>
              <a:t>ενεργοποιημένου </a:t>
            </a:r>
            <a:r>
              <a:rPr lang="el-GR" dirty="0" smtClean="0">
                <a:solidFill>
                  <a:srgbClr val="109820"/>
                </a:solidFill>
              </a:rPr>
              <a:t>χρόνου </a:t>
            </a:r>
            <a:r>
              <a:rPr lang="el-GR" dirty="0" smtClean="0">
                <a:solidFill>
                  <a:srgbClr val="109820"/>
                </a:solidFill>
              </a:rPr>
              <a:t>μερικής θροµβοπλαστίνης</a:t>
            </a:r>
            <a:r>
              <a:rPr lang="el-GR" dirty="0" smtClean="0"/>
              <a:t> (</a:t>
            </a:r>
            <a:r>
              <a:rPr lang="el-GR" b="1" dirty="0" smtClean="0">
                <a:solidFill>
                  <a:srgbClr val="109820"/>
                </a:solidFill>
              </a:rPr>
              <a:t>APTT </a:t>
            </a:r>
            <a:r>
              <a:rPr lang="el-GR" b="1" dirty="0" smtClean="0">
                <a:solidFill>
                  <a:srgbClr val="109820"/>
                </a:solidFill>
              </a:rPr>
              <a:t>και APTT Citrate</a:t>
            </a:r>
            <a:r>
              <a:rPr lang="el-GR" dirty="0" smtClean="0"/>
              <a:t>) και </a:t>
            </a:r>
            <a:r>
              <a:rPr lang="el-GR" dirty="0" smtClean="0">
                <a:solidFill>
                  <a:srgbClr val="109820"/>
                </a:solidFill>
              </a:rPr>
              <a:t>χρόνου </a:t>
            </a:r>
            <a:r>
              <a:rPr lang="el-GR" dirty="0" smtClean="0">
                <a:solidFill>
                  <a:srgbClr val="109820"/>
                </a:solidFill>
              </a:rPr>
              <a:t>προθρομβίνης </a:t>
            </a:r>
            <a:r>
              <a:rPr lang="el-GR" dirty="0" smtClean="0"/>
              <a:t>(</a:t>
            </a:r>
            <a:r>
              <a:rPr lang="el-GR" b="1" dirty="0" smtClean="0">
                <a:solidFill>
                  <a:srgbClr val="109820"/>
                </a:solidFill>
              </a:rPr>
              <a:t>PT και PT </a:t>
            </a:r>
            <a:r>
              <a:rPr lang="el-GR" b="1" dirty="0" smtClean="0">
                <a:solidFill>
                  <a:srgbClr val="109820"/>
                </a:solidFill>
              </a:rPr>
              <a:t>Citrate</a:t>
            </a:r>
            <a:r>
              <a:rPr lang="el-GR" dirty="0" smtClean="0"/>
              <a:t>) είναι </a:t>
            </a:r>
            <a:r>
              <a:rPr lang="el-GR" dirty="0" smtClean="0"/>
              <a:t>γενικές </a:t>
            </a:r>
            <a:r>
              <a:rPr lang="el-GR" dirty="0" smtClean="0"/>
              <a:t>δοκιμασίες </a:t>
            </a:r>
            <a:r>
              <a:rPr lang="el-GR" u="sng" dirty="0" smtClean="0"/>
              <a:t>προσυµπτωµατικού ελέγχου </a:t>
            </a:r>
            <a:r>
              <a:rPr lang="el-GR" dirty="0" smtClean="0"/>
              <a:t>που </a:t>
            </a:r>
            <a:r>
              <a:rPr lang="el-GR" dirty="0" smtClean="0"/>
              <a:t>χρησιμοποιούνται </a:t>
            </a:r>
            <a:r>
              <a:rPr lang="el-GR" dirty="0" smtClean="0"/>
              <a:t>για την </a:t>
            </a:r>
            <a:r>
              <a:rPr lang="el-GR" dirty="0" smtClean="0"/>
              <a:t>μέτρηση </a:t>
            </a:r>
            <a:r>
              <a:rPr lang="el-GR" dirty="0" smtClean="0"/>
              <a:t>της λειτουργικότητας των αλυσίδων πήξεως του αίµατος. </a:t>
            </a:r>
            <a:endParaRPr lang="el-GR" dirty="0" smtClean="0"/>
          </a:p>
          <a:p>
            <a:r>
              <a:rPr lang="el-GR" dirty="0" smtClean="0"/>
              <a:t>Η δοκιμασία </a:t>
            </a:r>
            <a:r>
              <a:rPr lang="el-GR" b="1" dirty="0" smtClean="0">
                <a:solidFill>
                  <a:srgbClr val="109820"/>
                </a:solidFill>
              </a:rPr>
              <a:t>ACT</a:t>
            </a:r>
            <a:r>
              <a:rPr lang="el-GR" dirty="0" smtClean="0"/>
              <a:t> είναι η </a:t>
            </a:r>
            <a:r>
              <a:rPr lang="el-GR" dirty="0" smtClean="0"/>
              <a:t>μέθοδος </a:t>
            </a:r>
            <a:r>
              <a:rPr lang="el-GR" dirty="0" smtClean="0"/>
              <a:t>επιλογής για την </a:t>
            </a:r>
            <a:r>
              <a:rPr lang="el-GR" dirty="0" smtClean="0"/>
              <a:t> παρακολούθηση </a:t>
            </a:r>
            <a:r>
              <a:rPr lang="el-GR" dirty="0" smtClean="0"/>
              <a:t>της ηπαρινοθεραπείας κατά την διάρκεια </a:t>
            </a:r>
            <a:r>
              <a:rPr lang="el-GR" u="sng" dirty="0" smtClean="0"/>
              <a:t>καρδιακών εγχειρήσεων </a:t>
            </a:r>
            <a:r>
              <a:rPr lang="el-GR" u="sng" dirty="0" smtClean="0"/>
              <a:t>και διαδερµικών στεφανιαίων επεµβατικών διαδικασιών (PCI). </a:t>
            </a:r>
            <a:endParaRPr lang="el-GR" u="sng" dirty="0" smtClean="0"/>
          </a:p>
          <a:p>
            <a:r>
              <a:rPr lang="el-GR" b="1" dirty="0" smtClean="0">
                <a:solidFill>
                  <a:srgbClr val="0070C0"/>
                </a:solidFill>
              </a:rPr>
              <a:t>Φρέσκο </a:t>
            </a:r>
            <a:r>
              <a:rPr lang="el-GR" b="1" dirty="0" smtClean="0">
                <a:solidFill>
                  <a:srgbClr val="0070C0"/>
                </a:solidFill>
              </a:rPr>
              <a:t>ολικό αίµα </a:t>
            </a:r>
            <a:r>
              <a:rPr lang="el-GR" u="sng" dirty="0" smtClean="0"/>
              <a:t>προστίθεται </a:t>
            </a:r>
            <a:r>
              <a:rPr lang="el-GR" dirty="0" smtClean="0"/>
              <a:t>σε έναν ενεργοποιητή </a:t>
            </a:r>
            <a:r>
              <a:rPr lang="el-GR" dirty="0" smtClean="0"/>
              <a:t> (</a:t>
            </a:r>
            <a:r>
              <a:rPr lang="el-GR" dirty="0" smtClean="0"/>
              <a:t>Celite®, πυρίτιο, καολίνη ή </a:t>
            </a:r>
            <a:r>
              <a:rPr lang="el-GR" dirty="0" smtClean="0"/>
              <a:t>σωματίδια </a:t>
            </a:r>
            <a:r>
              <a:rPr lang="el-GR" dirty="0" smtClean="0"/>
              <a:t>υάλου) και </a:t>
            </a:r>
            <a:r>
              <a:rPr lang="el-GR" dirty="0" smtClean="0"/>
              <a:t>κατόπιν </a:t>
            </a:r>
            <a:r>
              <a:rPr lang="el-GR" u="sng" dirty="0" smtClean="0"/>
              <a:t>χρονομετρείται</a:t>
            </a:r>
            <a:r>
              <a:rPr lang="el-GR" dirty="0" smtClean="0"/>
              <a:t> </a:t>
            </a:r>
            <a:r>
              <a:rPr lang="el-GR" dirty="0" smtClean="0"/>
              <a:t>σχετικά µε το </a:t>
            </a:r>
            <a:r>
              <a:rPr lang="el-GR" dirty="0" smtClean="0"/>
              <a:t>σχηματισμό </a:t>
            </a:r>
            <a:r>
              <a:rPr lang="el-GR" dirty="0" smtClean="0"/>
              <a:t>θρόµβου. Το είδος του </a:t>
            </a:r>
            <a:r>
              <a:rPr lang="el-GR" dirty="0" smtClean="0"/>
              <a:t>χρησιμοποιούμενου </a:t>
            </a:r>
            <a:r>
              <a:rPr lang="el-GR" dirty="0" smtClean="0"/>
              <a:t>ενεργοποιητή επηρεάζει το βαθµό παράτασης του </a:t>
            </a:r>
            <a:r>
              <a:rPr lang="el-GR" dirty="0" smtClean="0"/>
              <a:t> ACT </a:t>
            </a:r>
            <a:r>
              <a:rPr lang="el-GR" dirty="0" smtClean="0"/>
              <a:t>για µια </a:t>
            </a:r>
            <a:r>
              <a:rPr lang="el-GR" dirty="0" smtClean="0"/>
              <a:t>δεδομένη </a:t>
            </a:r>
            <a:r>
              <a:rPr lang="el-GR" dirty="0" smtClean="0"/>
              <a:t>δόση ηπαρίνης.</a:t>
            </a:r>
          </a:p>
          <a:p>
            <a:r>
              <a:rPr lang="el-GR" sz="1600" b="1" dirty="0" smtClean="0"/>
              <a:t>Η </a:t>
            </a:r>
            <a:r>
              <a:rPr lang="el-GR" sz="1600" b="1" dirty="0" smtClean="0"/>
              <a:t>δοκιμασία </a:t>
            </a:r>
            <a:r>
              <a:rPr lang="el-GR" sz="1600" b="1" dirty="0" smtClean="0"/>
              <a:t>HEMOCHRON Jr. ACT+ χρησιµοποιεί ένα </a:t>
            </a:r>
            <a:r>
              <a:rPr lang="el-GR" sz="1600" b="1" dirty="0" smtClean="0"/>
              <a:t>μείγμα </a:t>
            </a:r>
            <a:r>
              <a:rPr lang="el-GR" sz="1600" b="1" dirty="0" smtClean="0"/>
              <a:t>πυριτίου, καολίνης και φωσφολιπιδίων</a:t>
            </a:r>
            <a:r>
              <a:rPr lang="el-GR" sz="1600" dirty="0" smtClean="0"/>
              <a:t> ως ενεργοποιητή για την </a:t>
            </a:r>
            <a:r>
              <a:rPr lang="el-GR" sz="1600" dirty="0" smtClean="0"/>
              <a:t>δημιουργία  μιας γρήγορης </a:t>
            </a:r>
            <a:r>
              <a:rPr lang="el-GR" sz="1600" dirty="0" smtClean="0"/>
              <a:t>και πολύ ευαίσθητης εναλλακτικής επιλογής </a:t>
            </a:r>
            <a:r>
              <a:rPr lang="el-GR" sz="1600" dirty="0" smtClean="0"/>
              <a:t>στις υπάρχουσες </a:t>
            </a:r>
            <a:r>
              <a:rPr lang="el-GR" sz="1600" dirty="0" smtClean="0"/>
              <a:t>δοκιµασίες ACT. Αυτή η δοκιµασία </a:t>
            </a:r>
            <a:r>
              <a:rPr lang="el-GR" sz="1600" dirty="0" smtClean="0"/>
              <a:t>παρουσιάζει γραµµικότητα </a:t>
            </a:r>
            <a:r>
              <a:rPr lang="el-GR" sz="1600" dirty="0" smtClean="0"/>
              <a:t>σε συγκεντρώσεις ηπαρίνης που κυµαίνονται από 1,0 έως 6,0 </a:t>
            </a:r>
            <a:r>
              <a:rPr lang="el-GR" sz="1600" dirty="0" smtClean="0"/>
              <a:t>μονάδες </a:t>
            </a:r>
            <a:r>
              <a:rPr lang="el-GR" sz="1600" dirty="0" smtClean="0"/>
              <a:t>ηπαρίνης ανά </a:t>
            </a:r>
            <a:r>
              <a:rPr lang="el-GR" sz="1600" dirty="0" err="1" smtClean="0"/>
              <a:t>mL</a:t>
            </a:r>
            <a:r>
              <a:rPr lang="el-GR" sz="1600" dirty="0" smtClean="0"/>
              <a:t> </a:t>
            </a:r>
            <a:r>
              <a:rPr lang="el-GR" sz="1600" dirty="0" smtClean="0"/>
              <a:t>αίµατος.</a:t>
            </a:r>
          </a:p>
          <a:p>
            <a:r>
              <a:rPr lang="el-GR" dirty="0" smtClean="0"/>
              <a:t> </a:t>
            </a:r>
            <a:endParaRPr lang="el-GR" dirty="0"/>
          </a:p>
        </p:txBody>
      </p:sp>
    </p:spTree>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2273</Words>
  <Application>Microsoft Office PowerPoint</Application>
  <PresentationFormat>Προβολή στην οθόνη (4:3)</PresentationFormat>
  <Paragraphs>278</Paragraphs>
  <Slides>23</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23</vt:i4>
      </vt:variant>
    </vt:vector>
  </HeadingPairs>
  <TitlesOfParts>
    <vt:vector size="24" baseType="lpstr">
      <vt:lpstr>Θέμα του Office</vt:lpstr>
      <vt:lpstr>Point-of-care Devices for Diagnostics     </vt:lpstr>
      <vt:lpstr>Ιατρική Διάγνωση:  Μία προσπάθεια κατηγοριοποίησης της κατάστασης ενός ατόμου σε ξεχωριστές και διακριτές κατηγορίες που επιτρέπουν ιατρικές αποφάσεις σχετικά με τη θεραπεία και την πρόγνωση που πρέπει να γίνει. Μια διαγνωστική διαδικασία μπορεί να πραγματοποιηθεί από διάφορους επαγγελματίες του τομέα υγειονομικής περίθαλψης.   Το πρώτο βήμα για την εκτέλεση μιας διαδικασίας διάγνωσης είναι να εντοπιστεί μια ιατρική ένδειξη όπως για παράδειγμα ανίχνευση οποιασδήποτε απόκλισης από αυτό που θεωρείται φυσιολογικό, της ανατομίας, της φυσιολογίας, της παθολογίας ,της ψυχολογίας και ανθρώπινης ομοιόστασης.  Μερικοί τρόποι με τους οποίους μπορεί να πραγματοποιηθεί μια διάγνωση είναι οι εξής: Κλινική , εργαστηριακή, ακτινολογική, κύρια διάγνωση, διάγνωση εισαγωγής, προγεννητική διάγνωση, διάγνωση του αποκλεισμού, διπλή διάγνωση, αυτό – διάγνωση, τηλεδιάγνωση,  νοσηλευτική, υποβοηθούμενη από Η/Υ διάγνωση, αναδρομική και PoC Testing.  Στην παρούσα έκθεση θα ασχοληθούμε με το PoC Testing. Δηλαδή την διαδικασία διάγνωσης που πραγματοποιείται με συσκευές Point- of- Care.  </vt:lpstr>
      <vt:lpstr>Εισαγωγή στις συσκευές POC Τα Point of Care συστήματα χρησιμοποιούνται για διαγνωστικές εξετάσεις στο περιβάλλον του ασθενούς, αντικαθιστώντας κάποιες από τις παραδοσιακές διαγνωστικές μεθόδους που γίνονται σε μικροβιολογικά εργαστήρια και νοσοκομειακούς χώρους. </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Point-of-care Devices for Diagnostics</dc:title>
  <dc:creator>User</dc:creator>
  <cp:lastModifiedBy>User</cp:lastModifiedBy>
  <cp:revision>32</cp:revision>
  <dcterms:created xsi:type="dcterms:W3CDTF">2015-01-14T23:05:48Z</dcterms:created>
  <dcterms:modified xsi:type="dcterms:W3CDTF">2015-01-18T23:01:48Z</dcterms:modified>
</cp:coreProperties>
</file>